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e0630f903343dc" /><Relationship Type="http://schemas.openxmlformats.org/officeDocument/2006/relationships/extended-properties" Target="/docProps/app.xml" Id="Rb52844323a5f4601" /><Relationship Type="http://schemas.openxmlformats.org/officeDocument/2006/relationships/officeDocument" Target="/ppt/presentation.xml" Id="R759c2a3248c94e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8a71776dc34eb0"/>
  </p:sldMasterIdLst>
  <p:notesMasterIdLst>
    <p:notesMasterId xmlns:r="http://schemas.openxmlformats.org/officeDocument/2006/relationships" r:id="Rfa0b498a10c242f5"/>
  </p:notesMasterIdLst>
  <p:sldIdLst>
    <p:sldId xmlns:r="http://schemas.openxmlformats.org/officeDocument/2006/relationships" id="256" r:id="Rf5445cecbea94912"/>
    <p:sldId xmlns:r="http://schemas.openxmlformats.org/officeDocument/2006/relationships" id="257" r:id="R644e79f36b014cfe"/>
    <p:sldId xmlns:r="http://schemas.openxmlformats.org/officeDocument/2006/relationships" id="258" r:id="R87ef67adee5f40b1"/>
    <p:sldId xmlns:r="http://schemas.openxmlformats.org/officeDocument/2006/relationships" id="259" r:id="R21eb6fc6c063474b"/>
    <p:sldId xmlns:r="http://schemas.openxmlformats.org/officeDocument/2006/relationships" id="260" r:id="Rf126970bab194506"/>
    <p:sldId xmlns:r="http://schemas.openxmlformats.org/officeDocument/2006/relationships" id="261" r:id="R44ed67fee2d2499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25172e959248cc" /><Relationship Type="http://schemas.openxmlformats.org/officeDocument/2006/relationships/slideMaster" Target="/ppt/slideMasters/slideMaster1.xml" Id="R238a71776dc34eb0" /><Relationship Type="http://schemas.openxmlformats.org/officeDocument/2006/relationships/notesMaster" Target="/ppt/notesMasters/notesMaster1.xml" Id="Rfa0b498a10c242f5" /><Relationship Type="http://schemas.openxmlformats.org/officeDocument/2006/relationships/presProps" Target="/ppt/presProps.xml" Id="Rf0670c3122154e2d" /><Relationship Type="http://schemas.openxmlformats.org/officeDocument/2006/relationships/tableStyles" Target="/ppt/tableStyles.xml" Id="R8cd7b59463fb40c5" /><Relationship Type="http://schemas.openxmlformats.org/officeDocument/2006/relationships/slide" Target="/ppt/slides/slide1.xml" Id="Rf5445cecbea94912" /><Relationship Type="http://schemas.openxmlformats.org/officeDocument/2006/relationships/slide" Target="/ppt/slides/slide2.xml" Id="R644e79f36b014cfe" /><Relationship Type="http://schemas.openxmlformats.org/officeDocument/2006/relationships/slide" Target="/ppt/slides/slide3.xml" Id="R87ef67adee5f40b1" /><Relationship Type="http://schemas.openxmlformats.org/officeDocument/2006/relationships/slide" Target="/ppt/slides/slide4.xml" Id="R21eb6fc6c063474b" /><Relationship Type="http://schemas.openxmlformats.org/officeDocument/2006/relationships/slide" Target="/ppt/slides/slide5.xml" Id="Rf126970bab194506" /><Relationship Type="http://schemas.openxmlformats.org/officeDocument/2006/relationships/slide" Target="/ppt/slides/slide6.xml" Id="R44ed67fee2d2499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18b69852424e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aa62bae2d94bd9" /><Relationship Type="http://schemas.openxmlformats.org/officeDocument/2006/relationships/notesMaster" Target="/ppt/notesMasters/notesMaster1.xml" Id="Reba7c243db8349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887f468773497c" /><Relationship Type="http://schemas.openxmlformats.org/officeDocument/2006/relationships/notesMaster" Target="/ppt/notesMasters/notesMaster1.xml" Id="R7a70102c9fa04e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d32e196b474797" /><Relationship Type="http://schemas.openxmlformats.org/officeDocument/2006/relationships/notesMaster" Target="/ppt/notesMasters/notesMaster1.xml" Id="R1408c802d36f45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2c250dbc0c54f75" /><Relationship Type="http://schemas.openxmlformats.org/officeDocument/2006/relationships/notesMaster" Target="/ppt/notesMasters/notesMaster1.xml" Id="Re5d1e804fab047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fc034de2954f21" /><Relationship Type="http://schemas.openxmlformats.org/officeDocument/2006/relationships/notesMaster" Target="/ppt/notesMasters/notesMaster1.xml" Id="R8c029990a2594c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ae99d0ea82493d" /><Relationship Type="http://schemas.openxmlformats.org/officeDocument/2006/relationships/notesMaster" Target="/ppt/notesMasters/notesMaster1.xml" Id="Rcd532e44f65c40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inventory: app/projects/project-cases.json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Production model: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Commercial surface: project dossier and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38918fe8e847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1b5a431f3744e0" /><Relationship Type="http://schemas.openxmlformats.org/officeDocument/2006/relationships/slideLayout" Target="/ppt/slideLayouts/slideLayout1.xml" Id="R2cada1d6a6cf4a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ada1d6a6cf4a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fa67fb67e439a" /><Relationship Type="http://schemas.openxmlformats.org/officeDocument/2006/relationships/image" Target="/ppt/media/image.jpeg" Id="Rbf54b8c788f34eb9" /><Relationship Type="http://schemas.openxmlformats.org/officeDocument/2006/relationships/notesSlide" Target="/ppt/notesSlides/notesSlide1.xml" Id="Rcbb6b64a061d40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c8477e6fd4bc5" /><Relationship Type="http://schemas.openxmlformats.org/officeDocument/2006/relationships/image" Target="/ppt/media/image2.jpeg" Id="Rba3d95b0d74c45fe" /><Relationship Type="http://schemas.openxmlformats.org/officeDocument/2006/relationships/notesSlide" Target="/ppt/notesSlides/notesSlide2.xml" Id="Rc88cf0a70e034d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84ea40f1d40a8" /><Relationship Type="http://schemas.openxmlformats.org/officeDocument/2006/relationships/notesSlide" Target="/ppt/notesSlides/notesSlide3.xml" Id="Rd4041c505f1045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edfa4ee634c97" /><Relationship Type="http://schemas.openxmlformats.org/officeDocument/2006/relationships/notesSlide" Target="/ppt/notesSlides/notesSlide4.xml" Id="Rdd36505a02624b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499729eb6445a" /><Relationship Type="http://schemas.openxmlformats.org/officeDocument/2006/relationships/notesSlide" Target="/ppt/notesSlides/notesSlide5.xml" Id="R547a7a366b4e42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95fc8a50742a8" /><Relationship Type="http://schemas.openxmlformats.org/officeDocument/2006/relationships/notesSlide" Target="/ppt/notesSlides/notesSlide6.xml" Id="Ra51ab05fab4745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4b8c788f34e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AD9B0E-02B2-4992-BB69-F9C47EDF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C466A-6A63-4DAD-A95C-3EAFE800D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B81CDBD4-2B9C-4CE9-A388-FB368A98F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КОММЕРЧЕСКОЕ ДОСЬЕ ПРОЕКТА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3E6B00C-7437-4125-BBA6-4C318D34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0A5FA-5EFE-4A7E-8420-80CA3D15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FF8ED">
                    <a:alpha val="78000"/>
                  </a:srgbClr>
                </a:solidFill>
              </a:defRPr>
            </a:pPr>
            <a:r>
              <a:rPr sz="2100" b="0">
                <a:solidFill>
                  <a:srgbClr val="FFF8ED">
                    <a:alpha val="78000"/>
                  </a:srgbClr>
                </a:solidFill>
              </a:rPr>
              <a:t>Ложь ради лайков обернулась правдой ради любви.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1C7FB-DAD5-4256-97F7-FC1AE58E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19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Сериал · романтическая комедия  ·  8 × 25 минут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85B023-9B25-43B5-BC5A-A30F843FC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032802EC-7750-4A4B-9DA3-D1A2C3E6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F5DC7-3ECB-47EF-A16E-078D4AF0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203733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42F35D-9652-48C9-8897-6F685DA11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91EE01-2259-4C91-91F9-EE853E5C8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FA610FC9-542A-4FC3-98A4-FE2BE461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6F0070-4B8B-4009-B98A-EAB7A60B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B3BC3F-00F4-4B4A-BDF8-7EFA7BEA9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ECFF5-BA87-4D1B-9B07-E8301D5A6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3D100-0589-4AA1-A0E3-141F3D87D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77014-0ED1-4573-81FD-422047F9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004E0-9363-46E0-B6CA-9E3F951F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DDF8C-F66D-4169-976F-AE877F45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DC372-9E2B-4A97-8B62-D3D9061E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D8CC01-8715-4FF0-A57B-0E508F2FC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08DA7-E51E-4013-9B91-7BD0FFFE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d95b0d74c45fe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4F848-2242-4846-9ED1-BC0B8ADE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9D90CCB3-A137-4C22-952A-4EDFC907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CE3437-3B77-46C5-86ED-2A529586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604272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DED4C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2A0F49-8683-4963-B687-24BF9C48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19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КОММЕРЧЕСКИЙ ИНВЕНТАРЬ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BC833-D671-47CD-B22C-424B07EF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5524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Открываем категории,</a:t>
            </a:r>
          </a:p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а не продаём кадры.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AC5B7-70BD-4D72-9ECA-73BC0D42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71750"/>
            <a:ext cx="4619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F6963"/>
                </a:solidFill>
              </a:defRPr>
            </a:pPr>
            <a:r>
              <a:rPr sz="1425" b="0">
                <a:solidFill>
                  <a:srgbClr val="6F6963"/>
                </a:solidFill>
              </a:rPr>
              <a:t>Каждое окно уже связано со сценой и драматургической функцией. Конкретный бренд проходит проверку категории и конфликта интересов.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EC383-D43E-4F41-AEBC-BDB0CE20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6667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8C4E57-FB56-48CD-AAFA-B069915D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6477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Продукты и напитки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06B52-DC77-495C-AC43-01A1592D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0287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Большой семейный стол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50131-0B2B-49D3-90EC-73AE74C8D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763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CE305-A84D-4805-B207-E627D1C3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E1D5E-F518-4573-BF19-8CB4FB85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64782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Телеком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35E91-76DC-42FB-8211-7EC5E404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2882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Контент внутри контента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713EC-F5D2-4C7D-A3FF-0D26F482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7650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19F01-1E1D-4CD4-AA45-0C333546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670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30F167-D486-427D-BA0C-13895594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4795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Туризм и гостеприимство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5A76E8-1735-4309-B419-9703E355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2895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Астрахань как герой истории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BF119B-9F6D-4B0F-BBC9-2ECAD2E0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7662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17F062-4D14-4324-BF48-BB3F7A27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6712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C575CD-A1EB-418A-9E1D-A95905CE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48075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Ювелирные изделия и свадьба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A899D-ABD9-4F07-9F0F-C82ADE36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029075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Подготовка к свадьбе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AF72DC-945E-43A4-A5EB-01F48BD9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76750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2CF244-C619-42A1-98B6-51A61471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6725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83A25"/>
                </a:solidFill>
              </a:defRPr>
            </a:pPr>
            <a:r>
              <a:rPr sz="1125" b="1">
                <a:solidFill>
                  <a:srgbClr val="D83A25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FF8430-91FD-4F51-AAC2-6417A356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648200"/>
            <a:ext cx="447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1514"/>
                </a:solidFill>
              </a:defRPr>
            </a:pPr>
            <a:r>
              <a:rPr sz="1800" b="1">
                <a:solidFill>
                  <a:srgbClr val="171514"/>
                </a:solidFill>
              </a:rPr>
              <a:t>Автомобили и мобильность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96ED01-8211-4FD6-993F-55FE901D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029200"/>
            <a:ext cx="4476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F6963"/>
                </a:solidFill>
              </a:defRPr>
            </a:pPr>
            <a:r>
              <a:rPr sz="1275" b="0">
                <a:solidFill>
                  <a:srgbClr val="6F6963"/>
                </a:solidFill>
              </a:rPr>
              <a:t>Городской герой в новой среде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1C7E2E-F567-433B-9A29-4DFB531E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476875"/>
            <a:ext cx="5143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footer-3">
            <a:extLst xmlns:a="http://schemas.openxmlformats.org/drawingml/2006/main">
              <a:ext uri="{FF2B5EF4-FFF2-40B4-BE49-F238E27FC236}">
                <a16:creationId xmlns:a16="http://schemas.microsoft.com/office/drawing/2014/main" id="{A94558DF-6593-46D0-B8D7-8DDDFF08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FE3C56-73D1-48C9-9DEE-D68BBC36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67254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0DAC80-65BA-440A-A4AA-35029F2C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ПРОИЗВОДСТВЕННЫЙ МАРШРУТ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1B6C0-3CB8-4037-927B-0826BD28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85850"/>
            <a:ext cx="7239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Интеграция проектируется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до съёмочного дня.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24A71-75DA-42C2-AD0F-78ED95716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1462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0E72E-F238-40E4-B99B-066BF596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9557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Категорийный fit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EF19B-534B-4439-B258-02F318A4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0510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Проверяем конфликт брендов, возрастной рейтинг и территорию показа.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83075-EF9E-4699-85AB-4B99EFC1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8612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75188D-3026-4A18-B670-759EEF97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05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D3EC5E-B0EC-4328-B093-7ACC5BAD0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Сценарная функция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19E53-5B2E-4DCB-80F5-7FF3F1BD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49567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Фиксируем действие продукта, реплику, локацию или повторяемый ритуал.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89AE52-5776-4280-96BA-D71929E8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7670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D7593-7ECA-4B53-959A-D9A1A350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95775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9F82A-2D34-43FE-9634-9AE4D2DB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76725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Production gate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C5732D-1DAE-48FA-9487-2C314E9C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286250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Согласуем права, реквизит, интерфейсы, ограничения и план съёмки.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EC3AC3-AE91-437B-95CA-056BAA27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67275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B6240B-FDCD-4F88-9371-B615326C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86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4CA49-3C44-47EC-8A73-410BEDEF9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67300"/>
            <a:ext cx="323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8ED"/>
                </a:solidFill>
              </a:defRPr>
            </a:pPr>
            <a:r>
              <a:rPr sz="1800" b="1">
                <a:solidFill>
                  <a:srgbClr val="FFF8ED"/>
                </a:solidFill>
              </a:rPr>
              <a:t>Campaign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F9D537-4AF1-4A15-9F4D-41130630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76825"/>
            <a:ext cx="609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FF8ED">
                    <a:alpha val="62000"/>
                  </a:srgbClr>
                </a:solidFill>
              </a:defRPr>
            </a:pPr>
            <a:r>
              <a:rPr sz="1350" b="0">
                <a:solidFill>
                  <a:srgbClr val="FFF8ED">
                    <a:alpha val="62000"/>
                  </a:srgbClr>
                </a:solidFill>
              </a:rPr>
              <a:t>Собираем экранные ассеты, PR, backstage и digital-продолжение.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3CAE65-9E2A-494B-825A-0AA6B0DB5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1051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16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4">
            <a:extLst xmlns:a="http://schemas.openxmlformats.org/drawingml/2006/main">
              <a:ext uri="{FF2B5EF4-FFF2-40B4-BE49-F238E27FC236}">
                <a16:creationId xmlns:a16="http://schemas.microsoft.com/office/drawing/2014/main" id="{A4EE04F8-716D-49D5-9361-7780B540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53A4C9-C371-4B58-A472-5D742107B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796536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4161ED-5472-4D6D-A4A3-0B8BD2F7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E1EE14-83B5-447B-8888-B4048012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0FADB-B856-434D-A7D2-4D88D9F4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Базовая коммерческая поверхность проекта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AC12CB-2B8D-4F56-AED9-751DAEBB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72952-192F-419A-8115-ED9E9BA5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Сцена в проекте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71061-DFC4-4EBB-A4CF-3914CA72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91458-8405-42A2-B067-47776235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FE2B2-AB54-4AC9-BA37-4AE14A1C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Функция в сюжете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A8FDE-97A2-44D2-B398-A7071F0CB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5DADC-BDD0-45B0-9FFF-4F32CB8EE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B32B06-80C9-4746-8D63-AD88A71DF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Ключевые кадры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5748C3-9E1B-4D3D-8632-10E23033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81800C-0491-4721-AEC1-A3F2D1645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799087-1276-48D1-B9B0-F0902FE70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923EC-7DFA-46FD-9AFE-05F6970E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39FBEA-4C6C-402F-9EDE-2D02A790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F4B00-D547-4D50-947B-1AF1EE1E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Премьерный контур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6DCA0C-A64C-430C-936A-F927EE37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94F25-4756-436E-A7DB-4B15CCEB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8971B7-F565-44ED-A510-0597F168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A28C6D-E177-4EB3-87C7-65C4F1E0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F9107321-9369-4156-9B43-74AB3322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518DF2-6C88-4B48-BCAB-F23CBC1C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768434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4E6108-8932-46D8-AA49-34ED10DA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23721-9B2A-4481-B6B4-9F6A0DAA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5DD93D-0E72-4571-8079-057AC56E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20110-56EB-4562-A454-F0BB371A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2EB8FC-03F3-48EC-B807-60879F43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перед персонализацией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ACF150-7AB5-426F-A293-80D5171EF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37659A-C3B6-4838-B4A2-99B7C1FE9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приоритетную категорию бренда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60CAC-C6E3-4E29-9BED-288443A8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A76C39-A481-46F4-A1B9-4972BF24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3F22AF-B5FC-42E0-BE5A-7C4631DBA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подходящую сцену и формат участия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37CB73-382F-4432-B361-0BCA7D38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2A759-6CEE-45CD-80DA-23C8D801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18E761-3892-4AF3-A794-889E69F61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 и набор прав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B1B197-7049-43AB-BDA9-EB14272C7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276E45-ABEE-43B6-827E-C6C7761A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2160EC-B0F9-4377-A59B-C0AC7CF8D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состав персональной версии предложения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EFE1E9-4D72-4D0F-BA79-1DFEBA14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BE71A8-1F49-4A27-96DE-23E21EFF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A0169-47B2-4059-B850-7CC38161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0" name="footer-6">
            <a:extLst xmlns:a="http://schemas.openxmlformats.org/drawingml/2006/main">
              <a:ext uri="{FF2B5EF4-FFF2-40B4-BE49-F238E27FC236}">
                <a16:creationId xmlns:a16="http://schemas.microsoft.com/office/drawing/2014/main" id="{CAE662C2-A013-4F13-BDFF-C0CEB4FC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F26AD8-457E-434D-96C4-09871734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462269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2026-08-30T14:43:10.7070000Z</dcterms:created>
  <dcterms:modified xsi:type="dcterms:W3CDTF">2026-08-30T14:43:10.7070000Z</dcterms:modified>
</coreProperties>
</file>