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82bdd660e854ec9" /><Relationship Type="http://schemas.openxmlformats.org/officeDocument/2006/relationships/extended-properties" Target="/docProps/app.xml" Id="Re670f47299414b2d" /><Relationship Type="http://schemas.openxmlformats.org/officeDocument/2006/relationships/officeDocument" Target="/ppt/presentation.xml" Id="Recf04d7949dc44b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d013c60785c4eec"/>
  </p:sldMasterIdLst>
  <p:notesMasterIdLst>
    <p:notesMasterId xmlns:r="http://schemas.openxmlformats.org/officeDocument/2006/relationships" r:id="Rfac59bc016414b32"/>
  </p:notesMasterIdLst>
  <p:sldIdLst>
    <p:sldId xmlns:r="http://schemas.openxmlformats.org/officeDocument/2006/relationships" id="256" r:id="Rd74967709a01433a"/>
    <p:sldId xmlns:r="http://schemas.openxmlformats.org/officeDocument/2006/relationships" id="257" r:id="R9441589d65b74929"/>
    <p:sldId xmlns:r="http://schemas.openxmlformats.org/officeDocument/2006/relationships" id="258" r:id="R124462c119b84e79"/>
    <p:sldId xmlns:r="http://schemas.openxmlformats.org/officeDocument/2006/relationships" id="259" r:id="R5350c833c3824eb0"/>
    <p:sldId xmlns:r="http://schemas.openxmlformats.org/officeDocument/2006/relationships" id="260" r:id="R6b28bb5ff56c4335"/>
    <p:sldId xmlns:r="http://schemas.openxmlformats.org/officeDocument/2006/relationships" id="261" r:id="Rc79c89e993c94e6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11ce80de01946f5" /><Relationship Type="http://schemas.openxmlformats.org/officeDocument/2006/relationships/slideMaster" Target="/ppt/slideMasters/slideMaster1.xml" Id="R2d013c60785c4eec" /><Relationship Type="http://schemas.openxmlformats.org/officeDocument/2006/relationships/notesMaster" Target="/ppt/notesMasters/notesMaster1.xml" Id="Rfac59bc016414b32" /><Relationship Type="http://schemas.openxmlformats.org/officeDocument/2006/relationships/presProps" Target="/ppt/presProps.xml" Id="Rd334e37fcb8d4cc0" /><Relationship Type="http://schemas.openxmlformats.org/officeDocument/2006/relationships/tableStyles" Target="/ppt/tableStyles.xml" Id="Rf1602234d0f846f8" /><Relationship Type="http://schemas.openxmlformats.org/officeDocument/2006/relationships/slide" Target="/ppt/slides/slide1.xml" Id="Rd74967709a01433a" /><Relationship Type="http://schemas.openxmlformats.org/officeDocument/2006/relationships/slide" Target="/ppt/slides/slide2.xml" Id="R9441589d65b74929" /><Relationship Type="http://schemas.openxmlformats.org/officeDocument/2006/relationships/slide" Target="/ppt/slides/slide3.xml" Id="R124462c119b84e79" /><Relationship Type="http://schemas.openxmlformats.org/officeDocument/2006/relationships/slide" Target="/ppt/slides/slide4.xml" Id="R5350c833c3824eb0" /><Relationship Type="http://schemas.openxmlformats.org/officeDocument/2006/relationships/slide" Target="/ppt/slides/slide5.xml" Id="R6b28bb5ff56c4335" /><Relationship Type="http://schemas.openxmlformats.org/officeDocument/2006/relationships/slide" Target="/ppt/slides/slide6.xml" Id="Rc79c89e993c94e6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73fd7bb0ea54a7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a5d4088b584462d" /><Relationship Type="http://schemas.openxmlformats.org/officeDocument/2006/relationships/notesMaster" Target="/ppt/notesMasters/notesMaster1.xml" Id="Rd871b43a65d943a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96e3551b5604f54" /><Relationship Type="http://schemas.openxmlformats.org/officeDocument/2006/relationships/notesMaster" Target="/ppt/notesMasters/notesMaster1.xml" Id="R0d0035f44ee24ac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91e0db5a97840d6" /><Relationship Type="http://schemas.openxmlformats.org/officeDocument/2006/relationships/notesMaster" Target="/ppt/notesMasters/notesMaster1.xml" Id="Rdbdd067852d5432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ca532cc80e14aef" /><Relationship Type="http://schemas.openxmlformats.org/officeDocument/2006/relationships/notesMaster" Target="/ppt/notesMasters/notesMaster1.xml" Id="Rf5e592b21bca463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0eb22c695ab49c4" /><Relationship Type="http://schemas.openxmlformats.org/officeDocument/2006/relationships/notesMaster" Target="/ppt/notesMasters/notesMaster1.xml" Id="R0bb8c99c8d5241a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4d8ca32f75d4db1" /><Relationship Type="http://schemas.openxmlformats.org/officeDocument/2006/relationships/notesMaster" Target="/ppt/notesMasters/notesMaster1.xml" Id="R151a2232a9dd421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facts: app/projects/project-cases.json</a:t>
            </a:r>
          </a:p>
          <a:p xmlns:a="http://schemas.openxmlformats.org/drawingml/2006/main">
            <a:r>
              <a:t>- Visual: /assets/projects/nevest-from-astrakhan.png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 and copy: app/projects/project-cases.json</a:t>
            </a:r>
          </a:p>
          <a:p xmlns:a="http://schemas.openxmlformats.org/drawingml/2006/main">
            <a:r>
              <a:t>- Visual: /assets/projects/nevest-from-astrakhan.png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Project-specific integration scene: app/projects/project-cases.json</a:t>
            </a:r>
          </a:p>
          <a:p xmlns:a="http://schemas.openxmlformats.org/drawingml/2006/main">
            <a:r>
              <a:t>- Direction visual: public/assets/integrations/services-hero.png</a:t>
            </a:r>
          </a:p>
          <a:p xmlns:a="http://schemas.openxmlformats.org/drawingml/2006/main">
            <a:r>
              <a:t>- Direction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Integration formats: app/projects/project-cases.json</a:t>
            </a:r>
          </a:p>
          <a:p xmlns:a="http://schemas.openxmlformats.org/drawingml/2006/main">
            <a:r>
              <a:t>- Commercial mechanics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Category touchpoints: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Next-step framework: Prostranstvo Media commercial process</a:t>
            </a:r>
          </a:p>
          <a:p xmlns:a="http://schemas.openxmlformats.org/drawingml/2006/main">
            <a:r>
              <a:t>- No price or guaranteed result is inferred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fd9ad943511470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26cb36be5954814" /><Relationship Type="http://schemas.openxmlformats.org/officeDocument/2006/relationships/slideLayout" Target="/ppt/slideLayouts/slideLayout1.xml" Id="R56406bdc0180475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6406bdc0180475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2151338ae24c0b" /><Relationship Type="http://schemas.openxmlformats.org/officeDocument/2006/relationships/image" Target="/ppt/media/image.jpeg" Id="Rf659749fe3a949ce" /><Relationship Type="http://schemas.openxmlformats.org/officeDocument/2006/relationships/notesSlide" Target="/ppt/notesSlides/notesSlide1.xml" Id="R6fbf2c51f01d4b6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816c3d9c9c4f1f" /><Relationship Type="http://schemas.openxmlformats.org/officeDocument/2006/relationships/image" Target="/ppt/media/image2.jpeg" Id="R3dfa8a2a19db4f65" /><Relationship Type="http://schemas.openxmlformats.org/officeDocument/2006/relationships/notesSlide" Target="/ppt/notesSlides/notesSlide2.xml" Id="R6a5904738752493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d61b31c635423c" /><Relationship Type="http://schemas.openxmlformats.org/officeDocument/2006/relationships/image" Target="/ppt/media/image3.jpeg" Id="Rfe0f4b3c00c34e9d" /><Relationship Type="http://schemas.openxmlformats.org/officeDocument/2006/relationships/notesSlide" Target="/ppt/notesSlides/notesSlide3.xml" Id="R61502740782b45d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ffd289ca0b4962" /><Relationship Type="http://schemas.openxmlformats.org/officeDocument/2006/relationships/notesSlide" Target="/ppt/notesSlides/notesSlide4.xml" Id="R5e014835b15e458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cd0066f14f4c10" /><Relationship Type="http://schemas.openxmlformats.org/officeDocument/2006/relationships/notesSlide" Target="/ppt/notesSlides/notesSlide5.xml" Id="R53683f5cd45f462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f844e132f34f94" /><Relationship Type="http://schemas.openxmlformats.org/officeDocument/2006/relationships/notesSlide" Target="/ppt/notesSlides/notesSlide6.xml" Id="Rf9f6171cd3f8440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59749fe3a949c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A0B516-AB25-416F-BA15-E90DD906C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80808">
                  <a:alpha val="96000"/>
                </a:srgbClr>
              </a:gs>
              <a:gs pos="45000">
                <a:srgbClr val="080808">
                  <a:alpha val="70000"/>
                </a:srgbClr>
              </a:gs>
              <a:gs pos="100000">
                <a:srgbClr val="080808">
                  <a:alpha val="24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DEFCAC-DCA9-4FE5-B3E4-E4AFC0B51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762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cover-eyebrow">
            <a:extLst xmlns:a="http://schemas.openxmlformats.org/drawingml/2006/main">
              <a:ext uri="{FF2B5EF4-FFF2-40B4-BE49-F238E27FC236}">
                <a16:creationId xmlns:a16="http://schemas.microsoft.com/office/drawing/2014/main" id="{EE4087AE-6A69-45FA-8272-6AB903699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09600"/>
            <a:ext cx="590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ПРЕДЛОЖЕНИЕ ДЛЯ БРЕНДА</a:t>
            </a:r>
          </a:p>
        </p:txBody>
      </p:sp>
      <p:sp>
        <p:nvSpPr>
          <p:cNvPr id="5" name="cover-title">
            <a:extLst xmlns:a="http://schemas.openxmlformats.org/drawingml/2006/main">
              <a:ext uri="{FF2B5EF4-FFF2-40B4-BE49-F238E27FC236}">
                <a16:creationId xmlns:a16="http://schemas.microsoft.com/office/drawing/2014/main" id="{2A19A4B6-6D43-44AE-AC66-B898AE21D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10477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5100" b="1">
                <a:solidFill>
                  <a:srgbClr val="FFF8ED"/>
                </a:solidFill>
              </a:defRPr>
            </a:pPr>
            <a:r>
              <a:rPr sz="5100" b="1">
                <a:solidFill>
                  <a:srgbClr val="FFF8ED"/>
                </a:solidFill>
              </a:rPr>
              <a:t>Невеста из Астрахани</a:t>
            </a:r>
          </a:p>
        </p:txBody>
      </p:sp>
      <p:sp>
        <p:nvSpPr>
          <p:cNvPr id="6" name="cover-category">
            <a:extLst xmlns:a="http://schemas.openxmlformats.org/drawingml/2006/main">
              <a:ext uri="{FF2B5EF4-FFF2-40B4-BE49-F238E27FC236}">
                <a16:creationId xmlns:a16="http://schemas.microsoft.com/office/drawing/2014/main" id="{E2A79DE0-2A47-4622-939A-3AC0BDDA1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57700"/>
            <a:ext cx="971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8ED"/>
                </a:solidFill>
              </a:defRPr>
            </a:pPr>
            <a:r>
              <a:rPr sz="2550" b="1">
                <a:solidFill>
                  <a:srgbClr val="FFF8ED"/>
                </a:solidFill>
              </a:rPr>
              <a:t>Телеком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DD3B1A-70E1-43F6-9408-9007B7CEC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8ED">
                    <a:alpha val="70000"/>
                  </a:srgbClr>
                </a:solidFill>
              </a:defRPr>
            </a:pPr>
            <a:r>
              <a:rPr sz="1425" b="0">
                <a:solidFill>
                  <a:srgbClr val="FFF8ED">
                    <a:alpha val="70000"/>
                  </a:srgbClr>
                </a:solidFill>
              </a:rPr>
              <a:t>Проект × направление интеграции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5D881E-43DC-42D8-AAC2-CD3BA8DDD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2865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FFF8ED"/>
                </a:solidFill>
              </a:defRPr>
            </a:pPr>
            <a:r>
              <a:rPr sz="1125" b="1">
                <a:solidFill>
                  <a:srgbClr val="FFF8ED"/>
                </a:solidFill>
              </a:rPr>
              <a:t>ПРОСТРАНСТВО МЕДИА</a:t>
            </a:r>
          </a:p>
        </p:txBody>
      </p:sp>
      <p:sp>
        <p:nvSpPr>
          <p:cNvPr id="9" name="footer-1">
            <a:extLst xmlns:a="http://schemas.openxmlformats.org/drawingml/2006/main">
              <a:ext uri="{FF2B5EF4-FFF2-40B4-BE49-F238E27FC236}">
                <a16:creationId xmlns:a16="http://schemas.microsoft.com/office/drawing/2014/main" id="{AB35861E-ABD2-40E0-BB77-81F9A6567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002  ·  НЕВЕСТА ИЗ АСТРАХАНИ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BC758B-27FA-4FBE-A63C-54EF4078D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16066817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1C3E37-B98E-4608-8F7D-ABF546DA3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619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8ECA60-FDE1-4728-9AF3-FEAE7BFBA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МИР ПРОЕКТА</a:t>
            </a:r>
          </a:p>
        </p:txBody>
      </p:sp>
      <p:sp>
        <p:nvSpPr>
          <p:cNvPr id="3" name="project-claim">
            <a:extLst xmlns:a="http://schemas.openxmlformats.org/drawingml/2006/main">
              <a:ext uri="{FF2B5EF4-FFF2-40B4-BE49-F238E27FC236}">
                <a16:creationId xmlns:a16="http://schemas.microsoft.com/office/drawing/2014/main" id="{50F5DFDC-31C9-402C-BD81-1AF0A6CCD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04900"/>
            <a:ext cx="5524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История даёт бренду</a:t>
            </a:r>
          </a:p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не показ, а роль.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177EE5-D363-4326-8BCB-6D0A92728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86050"/>
            <a:ext cx="5095875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F6963"/>
                </a:solidFill>
              </a:defRPr>
            </a:pPr>
            <a:r>
              <a:rPr sz="1650" b="0">
                <a:solidFill>
                  <a:srgbClr val="6F6963"/>
                </a:solidFill>
              </a:rPr>
              <a:t>Циничный блогер приезжает в Астрахань с фейковым проектом о поиске идеальной невесты, но влюбляется в дочь местного рыбака и становится частью её шумной семьи.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4C2DC0-4815-494F-B06B-9E243BC9B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05300"/>
            <a:ext cx="5095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6D85C7-BBEC-477A-8B5E-A0D2C1178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8CFA54-AFD1-420B-8957-A80EA2D8C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54342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Сериал · романтическая комедия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9242A9-6EF0-4937-86DF-4778F4380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4347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E4C011-4DBD-4430-AC97-764C60E45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91490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8 × 25 минут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E9D53B-5887-4D26-9E5E-CCCC311D7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1495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AABFBE-47C1-4B5D-B3FC-AE507E564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8637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12+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5518F2-36E5-4ACD-996B-3A756629D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8642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32748B-4F10-4489-B27F-2C7DA4555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5785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71514"/>
                </a:solidFill>
              </a:defRPr>
            </a:pPr>
            <a:r>
              <a:rPr sz="1275" b="0">
                <a:solidFill>
                  <a:srgbClr val="171514"/>
                </a:solidFill>
              </a:rPr>
              <a:t>18–44 · зрители романтических и семейных сериалов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fa8a2a19db4f65"/>
          <a:srcRect xmlns:a="http://schemas.openxmlformats.org/drawingml/2006/main" l="25938" t="0" r="2593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C4F67E-7AB4-4F06-97CA-0D994B595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2000"/>
                </a:srgbClr>
              </a:gs>
              <a:gs pos="60000">
                <a:srgbClr val="171514">
                  <a:alpha val="0"/>
                </a:srgbClr>
              </a:gs>
              <a:gs pos="100000">
                <a:srgbClr val="171514">
                  <a:alpha val="22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16" name="footer-2">
            <a:extLst xmlns:a="http://schemas.openxmlformats.org/drawingml/2006/main">
              <a:ext uri="{FF2B5EF4-FFF2-40B4-BE49-F238E27FC236}">
                <a16:creationId xmlns:a16="http://schemas.microsoft.com/office/drawing/2014/main" id="{4D44E800-DF7B-404A-AB8E-CD7804BCE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002  ·  НЕВЕСТА ИЗ АСТРАХАНИ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FDF710-2B16-4614-B4BD-F2499EB2E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06480357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0f4b3c00c34e9d"/>
          <a:srcRect xmlns:a="http://schemas.openxmlformats.org/drawingml/2006/main" l="29688" t="0" r="2968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381F40-5D50-4A2B-939B-103F3C0FD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0000"/>
                </a:srgbClr>
              </a:gs>
              <a:gs pos="100000">
                <a:srgbClr val="171514">
                  <a:alpha val="68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889E51-7F6B-406B-8107-D3F2A9D7D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52450"/>
            <a:ext cx="514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РОЛЬ БРЕНДА В ИСТОРИИ</a:t>
            </a:r>
          </a:p>
        </p:txBody>
      </p:sp>
      <p:sp>
        <p:nvSpPr>
          <p:cNvPr id="4" name="category-role-title">
            <a:extLst xmlns:a="http://schemas.openxmlformats.org/drawingml/2006/main">
              <a:ext uri="{FF2B5EF4-FFF2-40B4-BE49-F238E27FC236}">
                <a16:creationId xmlns:a16="http://schemas.microsoft.com/office/drawing/2014/main" id="{10E09D83-C339-407B-B16E-66FC3BE2C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123950"/>
            <a:ext cx="590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8ED"/>
                </a:solidFill>
              </a:defRPr>
            </a:pPr>
            <a:r>
              <a:rPr sz="3450" b="1">
                <a:solidFill>
                  <a:srgbClr val="FFF8ED"/>
                </a:solidFill>
              </a:rPr>
              <a:t>Контент внутри контента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B8BA35-3071-45CB-9E68-BF8D1B922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619375"/>
            <a:ext cx="5715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8ED">
                    <a:alpha val="74000"/>
                  </a:srgbClr>
                </a:solidFill>
              </a:defRPr>
            </a:pPr>
            <a:r>
              <a:rPr sz="1650" b="0">
                <a:solidFill>
                  <a:srgbClr val="FFF8ED">
                    <a:alpha val="74000"/>
                  </a:srgbClr>
                </a:solidFill>
              </a:rPr>
              <a:t>Смартфон, стриминг и связь Артёма — мотор конфликта и площадка для дополнительного digital-челленджа.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B483A4-11F6-4FF6-87E4-E56C7A824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238625"/>
            <a:ext cx="5715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2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4FC208-CD52-4E57-B572-07D46B88D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552950"/>
            <a:ext cx="5715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Невидимый сервис становится видимым через действие и результат для персонажа.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0A9B95-CD68-4D1B-B6E2-AB5ED56D0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676900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Открыты переговоры</a:t>
            </a:r>
          </a:p>
        </p:txBody>
      </p:sp>
      <p:sp>
        <p:nvSpPr>
          <p:cNvPr id="9" name="footer-3">
            <a:extLst xmlns:a="http://schemas.openxmlformats.org/drawingml/2006/main">
              <a:ext uri="{FF2B5EF4-FFF2-40B4-BE49-F238E27FC236}">
                <a16:creationId xmlns:a16="http://schemas.microsoft.com/office/drawing/2014/main" id="{FE68E06F-A711-4524-BD28-4C84602B4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002  ·  НЕВЕСТА ИЗ АСТРАХАНИ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3F1F5B-886D-4AC7-89E0-3468CA93E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79195804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BD75B3-0AC7-4C29-8D3C-C9D473A90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КАК ЭТО РАБОТАЕТ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A9BC54-2482-4FE2-9183-FCA2A2260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47750"/>
            <a:ext cx="990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71514"/>
                </a:solidFill>
              </a:defRPr>
            </a:pPr>
            <a:r>
              <a:rPr sz="3600" b="1">
                <a:solidFill>
                  <a:srgbClr val="171514"/>
                </a:solidFill>
              </a:rPr>
              <a:t>Три слоя одной интеграции.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3EA599-8C9C-41E9-B595-B535FEF55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71799C-3922-4B33-898C-AC6885CE2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F06467-644A-467C-B2BB-8DB33BCFE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КАДРЕ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0C9B50-2486-414E-9423-63EFA9586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Hero device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C04699-BD4F-40C5-B178-D0E362826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Продукт или сервис появляется там, где он действительно нужен персонажу.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1E57DB-C5C8-4956-B2E6-033EA8823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64A836-88AE-4D6E-90C6-514CF9B71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D8D387-A741-444D-8B7A-C63629467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СЮЖЕТЕ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0BEC3B-62F8-4966-967F-86BF54B91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Story integration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9909FA-362A-4644-BB78-7CA1622FB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Сцена фиксирует функцию бренда в драматургии, а не отдельный рекламный жест.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700263-98ED-4759-A8AF-F1895FFE9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753C59-B09E-4F11-B9DC-09B70CDC9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62B263-B854-4D17-812D-7EA5B2103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ПОСЛЕ ЭКРАНА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2F5696-811B-4161-9E4B-7C5806668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UGC challenge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D94D0D-BC33-4865-9AA6-8A8BCE427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Из экранного события создаются материалы для social, PR и партнёрских каналов.</a:t>
            </a:r>
          </a:p>
        </p:txBody>
      </p:sp>
      <p:sp>
        <p:nvSpPr>
          <p:cNvPr id="18" name="footer-4">
            <a:extLst xmlns:a="http://schemas.openxmlformats.org/drawingml/2006/main">
              <a:ext uri="{FF2B5EF4-FFF2-40B4-BE49-F238E27FC236}">
                <a16:creationId xmlns:a16="http://schemas.microsoft.com/office/drawing/2014/main" id="{D0F21865-E326-45FA-A1FE-1F0B2A86E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002  ·  НЕВЕСТА ИЗ АСТРАХАНИ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1C3EA8-9908-470F-B63E-24F78F374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32945310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D83A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4AE3FF2-F184-44AC-A49E-779A79623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8ED">
                    <a:alpha val="62000"/>
                  </a:srgbClr>
                </a:solidFill>
              </a:defRPr>
            </a:pPr>
            <a:r>
              <a:rPr sz="1200" b="1">
                <a:solidFill>
                  <a:srgbClr val="FFF8ED">
                    <a:alpha val="62000"/>
                  </a:srgbClr>
                </a:solidFill>
              </a:rPr>
              <a:t>CAMPAIGN SURFACE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DBC327-19A6-400C-909E-13413860A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685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Одна сцена создаёт</a:t>
            </a:r>
          </a:p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несколько точек контакта.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47681C-7837-4F11-90BF-75D8919A4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181100"/>
            <a:ext cx="352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Конфигурация под направление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EBB5AF-88AA-4AD2-8B33-D12AAEE15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203BCA-F53E-493A-A549-69BE0CF62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Сюжетная функция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C04D2C-2BC7-43D8-AABA-A0160551D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82DA90-2C71-427E-B139-421A6829E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CD3437-944D-4790-B7C1-EFB120B23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Интерфейс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5CE2F1-4FDD-4C1C-B7C0-63AB04F8D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1186E1-4800-4AB6-A848-12F91A85B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2B233E-3241-48B2-B480-A7F62E797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Мобильная сцена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B6C410-1CA4-4B79-B7D3-53D7848ED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4F0813-37D3-48E0-8308-88E80D256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C0A964-86C0-490C-A0A6-A93D3E1CC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Платёж или доступ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85D1FF-6DDE-4E6C-BA20-DAC359509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F21EA9-7779-4187-A7A7-41B018F4D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B33A3B-06CC-4F77-B97B-55F3467F4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Премьера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ACDCC4-EDD4-44CA-9003-1D5C13A44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5F27E0-CF60-4D2F-88F9-722BD424E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2BCE41-9F0F-4CCA-9517-14E7AA4EC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Digital activation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B93874-8D99-4119-BE0C-A8A07D9A0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footer-5">
            <a:extLst xmlns:a="http://schemas.openxmlformats.org/drawingml/2006/main">
              <a:ext uri="{FF2B5EF4-FFF2-40B4-BE49-F238E27FC236}">
                <a16:creationId xmlns:a16="http://schemas.microsoft.com/office/drawing/2014/main" id="{576CFA60-8FFC-424C-A9B1-0B6AEB51E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002  ·  НЕВЕСТА ИЗ АСТРАХАНИ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DA544CA-1A81-4574-A659-2A23962C7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75513436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F30EE45-0D87-4E96-A913-0446C4F97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00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F3CD81-A764-4898-B4B1-95CB0612E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286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СЛЕДУЮЩИЙ ШАГ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0BA606-57F8-4DA8-9087-F58E10059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2952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Войти</a:t>
            </a:r>
          </a:p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 историю.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9E5376-E808-4D45-B797-C1FE3F2E6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>
                    <a:alpha val="76000"/>
                  </a:srgbClr>
                </a:solidFill>
              </a:defRPr>
            </a:pPr>
            <a:r>
              <a:rPr sz="1875" b="1">
                <a:solidFill>
                  <a:srgbClr val="FFF8ED">
                    <a:alpha val="76000"/>
                  </a:srgbClr>
                </a:solidFill>
              </a:rPr>
              <a:t>Невеста из Астрахани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951018-63D9-4524-A705-7A39DBEE3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291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8ED">
                    <a:alpha val="55000"/>
                  </a:srgbClr>
                </a:solidFill>
              </a:defRPr>
            </a:pPr>
            <a:r>
              <a:rPr sz="1500" b="0">
                <a:solidFill>
                  <a:srgbClr val="FFF8ED">
                    <a:alpha val="55000"/>
                  </a:srgbClr>
                </a:solidFill>
              </a:rPr>
              <a:t>Телеком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2F8D0E-F0A6-4745-B07A-A67537B4D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7429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71514"/>
                </a:solidFill>
              </a:defRPr>
            </a:pPr>
            <a:r>
              <a:rPr sz="2625" b="1">
                <a:solidFill>
                  <a:srgbClr val="171514"/>
                </a:solidFill>
              </a:rPr>
              <a:t>Что фиксируем на первой встрече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328189-BEC0-47A2-B655-9E4D1AE63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16954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187462-D945-4857-A0F3-9E7C48F8C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6668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категорийный конфликт и эксклюзивность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D4BEDF-626E-4BA3-826E-BCDBA4414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2098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F1EF18-7C3E-4A16-819D-6C22787AD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4765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880213-2611-4379-8BE2-B8DA04EC9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4479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одну или две приоритетные сцены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A84DD2-CB2D-4219-AB3E-E9BBAC23A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9908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B4CF10-118F-4860-9348-87A884A3F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2575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FD8AA8-5F4D-4A40-9F23-92FEE260E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2289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территорию, права и срок использования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4B9DE6-F536-4C72-8BDE-98F1704F8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7719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0B3A65-FFC0-4E5B-8E90-E21C9BE6A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0386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5AB2BC-CA9A-4366-9382-61D8AFB58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100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экранные и digital-материалы кампании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DB00F9-FEB4-439F-AF79-67A5CEC75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5529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99912C-5BDB-43CA-B892-4E336A40D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200650"/>
            <a:ext cx="638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Бюджет рассчитывается после выбора сцен, территории, прав и объёма кампании.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2ED309-7597-4B68-9EE3-AD80E7323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953125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3A25"/>
                </a:solidFill>
              </a:defRPr>
            </a:pPr>
            <a:r>
              <a:rPr sz="1350" b="1">
                <a:solidFill>
                  <a:srgbClr val="D83A25"/>
                </a:solidFill>
              </a:rPr>
              <a:t>prostranstvomedia.ru</a:t>
            </a:r>
          </a:p>
        </p:txBody>
      </p:sp>
      <p:sp>
        <p:nvSpPr>
          <p:cNvPr id="21" name="footer-6">
            <a:extLst xmlns:a="http://schemas.openxmlformats.org/drawingml/2006/main">
              <a:ext uri="{FF2B5EF4-FFF2-40B4-BE49-F238E27FC236}">
                <a16:creationId xmlns:a16="http://schemas.microsoft.com/office/drawing/2014/main" id="{D073CA33-07B2-4EE7-BAA0-86511E71B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002  ·  НЕВЕСТА ИЗ АСТРАХАНИ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DD07097-2454-420A-8C71-435C225B2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47637746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2026-08-30T14:43:11.6350000Z</dcterms:created>
  <dcterms:modified xsi:type="dcterms:W3CDTF">2026-08-30T14:43:11.6350000Z</dcterms:modified>
</coreProperties>
</file>