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ebeea9f066484c" /><Relationship Type="http://schemas.openxmlformats.org/officeDocument/2006/relationships/extended-properties" Target="/docProps/app.xml" Id="R8690a313dae644c5" /><Relationship Type="http://schemas.openxmlformats.org/officeDocument/2006/relationships/officeDocument" Target="/ppt/presentation.xml" Id="Rd29ad218390244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887dedf74ad437c"/>
  </p:sldMasterIdLst>
  <p:notesMasterIdLst>
    <p:notesMasterId xmlns:r="http://schemas.openxmlformats.org/officeDocument/2006/relationships" r:id="R001410c77bca4446"/>
  </p:notesMasterIdLst>
  <p:sldIdLst>
    <p:sldId xmlns:r="http://schemas.openxmlformats.org/officeDocument/2006/relationships" id="256" r:id="R3b544cf7d7b04da6"/>
    <p:sldId xmlns:r="http://schemas.openxmlformats.org/officeDocument/2006/relationships" id="257" r:id="R0ad0ae8a60e94e03"/>
    <p:sldId xmlns:r="http://schemas.openxmlformats.org/officeDocument/2006/relationships" id="258" r:id="Ra946dcbb7abb4549"/>
    <p:sldId xmlns:r="http://schemas.openxmlformats.org/officeDocument/2006/relationships" id="259" r:id="Redbb3d6d09b84f11"/>
    <p:sldId xmlns:r="http://schemas.openxmlformats.org/officeDocument/2006/relationships" id="260" r:id="R40b102717d9a4935"/>
    <p:sldId xmlns:r="http://schemas.openxmlformats.org/officeDocument/2006/relationships" id="261" r:id="Rb8487f81b6e44a51"/>
    <p:sldId xmlns:r="http://schemas.openxmlformats.org/officeDocument/2006/relationships" id="262" r:id="Ra581551018cf44c3"/>
    <p:sldId xmlns:r="http://schemas.openxmlformats.org/officeDocument/2006/relationships" id="263" r:id="Racd3f97875df4040"/>
    <p:sldId xmlns:r="http://schemas.openxmlformats.org/officeDocument/2006/relationships" id="264" r:id="R1b2fd454fc154c56"/>
    <p:sldId xmlns:r="http://schemas.openxmlformats.org/officeDocument/2006/relationships" id="265" r:id="R830fd0400d1e4156"/>
    <p:sldId xmlns:r="http://schemas.openxmlformats.org/officeDocument/2006/relationships" id="266" r:id="R86b78add20884487"/>
    <p:sldId xmlns:r="http://schemas.openxmlformats.org/officeDocument/2006/relationships" id="267" r:id="R562b6d949b2147c2"/>
    <p:sldId xmlns:r="http://schemas.openxmlformats.org/officeDocument/2006/relationships" id="268" r:id="R1e9cdd15a55541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02913196474cdb" /><Relationship Type="http://schemas.openxmlformats.org/officeDocument/2006/relationships/slideMaster" Target="/ppt/slideMasters/slideMaster1.xml" Id="R6887dedf74ad437c" /><Relationship Type="http://schemas.openxmlformats.org/officeDocument/2006/relationships/notesMaster" Target="/ppt/notesMasters/notesMaster1.xml" Id="R001410c77bca4446" /><Relationship Type="http://schemas.openxmlformats.org/officeDocument/2006/relationships/presProps" Target="/ppt/presProps.xml" Id="R82bdba93728c43df" /><Relationship Type="http://schemas.openxmlformats.org/officeDocument/2006/relationships/tableStyles" Target="/ppt/tableStyles.xml" Id="R054a2e72e23a43e3" /><Relationship Type="http://schemas.openxmlformats.org/officeDocument/2006/relationships/slide" Target="/ppt/slides/slide1.xml" Id="R3b544cf7d7b04da6" /><Relationship Type="http://schemas.openxmlformats.org/officeDocument/2006/relationships/slide" Target="/ppt/slides/slide2.xml" Id="R0ad0ae8a60e94e03" /><Relationship Type="http://schemas.openxmlformats.org/officeDocument/2006/relationships/slide" Target="/ppt/slides/slide3.xml" Id="Ra946dcbb7abb4549" /><Relationship Type="http://schemas.openxmlformats.org/officeDocument/2006/relationships/slide" Target="/ppt/slides/slide4.xml" Id="Redbb3d6d09b84f11" /><Relationship Type="http://schemas.openxmlformats.org/officeDocument/2006/relationships/slide" Target="/ppt/slides/slide5.xml" Id="R40b102717d9a4935" /><Relationship Type="http://schemas.openxmlformats.org/officeDocument/2006/relationships/slide" Target="/ppt/slides/slide6.xml" Id="Rb8487f81b6e44a51" /><Relationship Type="http://schemas.openxmlformats.org/officeDocument/2006/relationships/slide" Target="/ppt/slides/slide7.xml" Id="Ra581551018cf44c3" /><Relationship Type="http://schemas.openxmlformats.org/officeDocument/2006/relationships/slide" Target="/ppt/slides/slide8.xml" Id="Racd3f97875df4040" /><Relationship Type="http://schemas.openxmlformats.org/officeDocument/2006/relationships/slide" Target="/ppt/slides/slide9.xml" Id="R1b2fd454fc154c56" /><Relationship Type="http://schemas.openxmlformats.org/officeDocument/2006/relationships/slide" Target="/ppt/slides/slide10.xml" Id="R830fd0400d1e4156" /><Relationship Type="http://schemas.openxmlformats.org/officeDocument/2006/relationships/slide" Target="/ppt/slides/slide11.xml" Id="R86b78add20884487" /><Relationship Type="http://schemas.openxmlformats.org/officeDocument/2006/relationships/slide" Target="/ppt/slides/slide12.xml" Id="R562b6d949b2147c2" /><Relationship Type="http://schemas.openxmlformats.org/officeDocument/2006/relationships/slide" Target="/ppt/slides/slide13.xml" Id="R1e9cdd15a55541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528136188df49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b93c65486d410f" /><Relationship Type="http://schemas.openxmlformats.org/officeDocument/2006/relationships/notesMaster" Target="/ppt/notesMasters/notesMaster1.xml" Id="R18e3bc12859b46c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bf0fa5e39b487a" /><Relationship Type="http://schemas.openxmlformats.org/officeDocument/2006/relationships/notesMaster" Target="/ppt/notesMasters/notesMaster1.xml" Id="R1bf660ca397643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47b03c682748f4" /><Relationship Type="http://schemas.openxmlformats.org/officeDocument/2006/relationships/notesMaster" Target="/ppt/notesMasters/notesMaster1.xml" Id="R1a82ba39500d4d5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20d3598e67741bc" /><Relationship Type="http://schemas.openxmlformats.org/officeDocument/2006/relationships/notesMaster" Target="/ppt/notesMasters/notesMaster1.xml" Id="Rb89a13b6e10645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9714b0ae7ca4fc2" /><Relationship Type="http://schemas.openxmlformats.org/officeDocument/2006/relationships/notesMaster" Target="/ppt/notesMasters/notesMaster1.xml" Id="Reefe4dcf3add44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2a96de26054f06" /><Relationship Type="http://schemas.openxmlformats.org/officeDocument/2006/relationships/notesMaster" Target="/ppt/notesMasters/notesMaster1.xml" Id="R0d6cd1432cf343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673bb0306df4c4e" /><Relationship Type="http://schemas.openxmlformats.org/officeDocument/2006/relationships/notesMaster" Target="/ppt/notesMasters/notesMaster1.xml" Id="R46bcb589dc574bc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913e40650a4c0d" /><Relationship Type="http://schemas.openxmlformats.org/officeDocument/2006/relationships/notesMaster" Target="/ppt/notesMasters/notesMaster1.xml" Id="Rfd01e93a8a8c48c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8da03f50f884860" /><Relationship Type="http://schemas.openxmlformats.org/officeDocument/2006/relationships/notesMaster" Target="/ppt/notesMasters/notesMaster1.xml" Id="R1982f4bcab474b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75442035204d0d" /><Relationship Type="http://schemas.openxmlformats.org/officeDocument/2006/relationships/notesMaster" Target="/ppt/notesMasters/notesMaster1.xml" Id="R8544e4adbe3f4e4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4068b76b0484ffc" /><Relationship Type="http://schemas.openxmlformats.org/officeDocument/2006/relationships/notesMaster" Target="/ppt/notesMasters/notesMaster1.xml" Id="Rfe28fb4793554f9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c739b078a8a4607" /><Relationship Type="http://schemas.openxmlformats.org/officeDocument/2006/relationships/notesMaster" Target="/ppt/notesMasters/notesMaster1.xml" Id="R960259cdcd5f4ab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0439f95a8624423" /><Relationship Type="http://schemas.openxmlformats.org/officeDocument/2006/relationships/notesMaster" Target="/ppt/notesMasters/notesMaster1.xml" Id="R017f85f6f5b446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Открываем презентацию одной фразой: это приключенческий sci-fi о трёх разных девочках, которые становятся сильнее только вместе.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  <a:p xmlns:a="http://schemas.openxmlformats.org/drawingml/2006/main">
            <a:r>
              <a:t>- AI-generated original visual, OpenAI ImageGen, 31.08.2026.</a:t>
            </a:r>
          </a:p>
          <a:p xmlns:a="http://schemas.openxmlformats.org/drawingml/2006/main">
            <a:r>
              <a:t>- /Users/maxgreynova/Documents/Codex/2026-07-22/new-chat/output/posters/Matrix-of-Friends-Hardcore-Hyperreal-Poster-source.png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Продаём не набор приключений, а ясное обещание: три активные героини решают проблему сами, а их главным ресурсом становится доверие.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Представляем героинь как систему дополняющих друг друга суперсил. У каждой есть сила и уязвимость — это создаёт эмоциональную дугу.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  <a:p xmlns:a="http://schemas.openxmlformats.org/drawingml/2006/main">
            <a:r>
              <a:t>- AI-generated original visual, OpenAI ImageGen,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Второй план построен на контрасте: холодная корпорация, тёплый изобретатель и детский юмор. Все трое двигают действие, а не украшают его.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  <a:p xmlns:a="http://schemas.openxmlformats.org/drawingml/2006/main">
            <a:r>
              <a:t>- AI-generated original visual, OpenAI ImageGen,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Завязка соединяет бытовую узнаваемость и тайну. Ключевой крючок — странная фраза, которую хочется расшифровать вместе с героинями.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  <a:p xmlns:a="http://schemas.openxmlformats.org/drawingml/2006/main">
            <a:r>
              <a:t>- AI-generated original visual, OpenAI ImageGen,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Показываем двигатель сезона: отдельные подростковые миры не распадаются на скетчи, а постепенно складываются в одну большую тайну.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Кульминация переводит технологический объект в эмоциональный смысл. Истинный кристалл — не артефакт, а то, что героини построили между собой.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  <a:p xmlns:a="http://schemas.openxmlformats.org/drawingml/2006/main">
            <a:r>
              <a:t>- AI-generated original visual, OpenAI ImageGen,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Четыре сцены показывают производственный диапазон: экшен, интерфейсы, событийный глянец и эмоциональный ансамбль.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  <a:p xmlns:a="http://schemas.openxmlformats.org/drawingml/2006/main">
            <a:r>
              <a:t>- AI-generated original visual, OpenAI ImageGen,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фиксирует категориальное отличие: сериал не спорит с подростковым жанром, а обновляет его — меняет романтический центр на командный и технологический.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Задаём производственный ориентир: не футуризм ради футуризма, а узнаваемый мир, в который аккуратно вторгается технология.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Сводим темы к одной эмоциональной оси. Технология создаёт испытание, но побеждает человеческая связь.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Показываем сериал как мир, а не одноразовый сюжет. Главные активы франшизы — героини, Сфинкс и мифология Кристалла.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Заканчиваем коммерчески понятной аудиторией. Основное ядро — 12–17, но история спроектирована для совместного просмотра с родителями.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Пользовательский синопсис и структура проекта «Матрица подруг», 31.08.2026.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b14a66cb3145f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878c31a76a4135" /><Relationship Type="http://schemas.openxmlformats.org/officeDocument/2006/relationships/slideLayout" Target="/ppt/slideLayouts/slideLayout1.xml" Id="R6595f3ef1da5483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95f3ef1da5483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66d821cb5f43ff" /><Relationship Type="http://schemas.openxmlformats.org/officeDocument/2006/relationships/image" Target="/ppt/media/image.png" Id="R08b9b53156114933" /><Relationship Type="http://schemas.openxmlformats.org/officeDocument/2006/relationships/notesSlide" Target="/ppt/notesSlides/notesSlide1.xml" Id="R231184f42cd24c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9cc755aee0476b" /><Relationship Type="http://schemas.openxmlformats.org/officeDocument/2006/relationships/notesSlide" Target="/ppt/notesSlides/notesSlide2.xml" Id="Raf92b301765949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9b10ea4de741df" /><Relationship Type="http://schemas.openxmlformats.org/officeDocument/2006/relationships/image" Target="/ppt/media/image2.png" Id="R5ae05977b270423b" /><Relationship Type="http://schemas.openxmlformats.org/officeDocument/2006/relationships/notesSlide" Target="/ppt/notesSlides/notesSlide3.xml" Id="R80eae207f00c41b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b272fe13ef4808" /><Relationship Type="http://schemas.openxmlformats.org/officeDocument/2006/relationships/image" Target="/ppt/media/image3.png" Id="R0e1e3513f88d4a09" /><Relationship Type="http://schemas.openxmlformats.org/officeDocument/2006/relationships/notesSlide" Target="/ppt/notesSlides/notesSlide4.xml" Id="R3776147fa3b141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9cd88ea58d442e" /><Relationship Type="http://schemas.openxmlformats.org/officeDocument/2006/relationships/image" Target="/ppt/media/image4.png" Id="Re1faa304fe2a4068" /><Relationship Type="http://schemas.openxmlformats.org/officeDocument/2006/relationships/notesSlide" Target="/ppt/notesSlides/notesSlide5.xml" Id="Re4f1c0d29d7d4c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fc90f02a9b4434" /><Relationship Type="http://schemas.openxmlformats.org/officeDocument/2006/relationships/notesSlide" Target="/ppt/notesSlides/notesSlide6.xml" Id="R97f2c17779fb40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20a37349e448f7" /><Relationship Type="http://schemas.openxmlformats.org/officeDocument/2006/relationships/image" Target="/ppt/media/image5.png" Id="R1b5e1baf99e847cf" /><Relationship Type="http://schemas.openxmlformats.org/officeDocument/2006/relationships/notesSlide" Target="/ppt/notesSlides/notesSlide7.xml" Id="R5222f0a867994dd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1933a337af4a66" /><Relationship Type="http://schemas.openxmlformats.org/officeDocument/2006/relationships/image" Target="/ppt/media/image6.png" Id="Rfc61dae92f8445a6" /><Relationship Type="http://schemas.openxmlformats.org/officeDocument/2006/relationships/notesSlide" Target="/ppt/notesSlides/notesSlide8.xml" Id="R0d98da8bcbd34d8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88af3717444a04" /><Relationship Type="http://schemas.openxmlformats.org/officeDocument/2006/relationships/notesSlide" Target="/ppt/notesSlides/notesSlide9.xml" Id="R5c478ec5d85c4a3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31d1ef6c95436a" /><Relationship Type="http://schemas.openxmlformats.org/officeDocument/2006/relationships/notesSlide" Target="/ppt/notesSlides/notesSlide10.xml" Id="R69b20f1f4cde484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604501224243cb" /><Relationship Type="http://schemas.openxmlformats.org/officeDocument/2006/relationships/notesSlide" Target="/ppt/notesSlides/notesSlide11.xml" Id="Rdcc9696bcea54c5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505e346fe3462b" /><Relationship Type="http://schemas.openxmlformats.org/officeDocument/2006/relationships/notesSlide" Target="/ppt/notesSlides/notesSlide12.xml" Id="R46ad62c6fe7a44d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873c0c6cf04fe1" /><Relationship Type="http://schemas.openxmlformats.org/officeDocument/2006/relationships/notesSlide" Target="/ppt/notesSlides/notesSlide13.xml" Id="R4d721dcb9bee45b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b9b5315611493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1B2DF9-2B8A-4C31-A60C-5B443773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333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7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D6138B-7E15-47FD-82E2-4B2A07179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0"/>
            <a:ext cx="57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D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ECD1EF-FB3E-4B80-8B34-D085916E3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D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eyebrow">
            <a:extLst xmlns:a="http://schemas.openxmlformats.org/drawingml/2006/main">
              <a:ext uri="{FF2B5EF4-FFF2-40B4-BE49-F238E27FC236}">
                <a16:creationId xmlns:a16="http://schemas.microsoft.com/office/drawing/2014/main" id="{795AD39F-1B0E-4E02-896F-D6D9C538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05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45D5FF"/>
                </a:solidFill>
              </a:defRPr>
            </a:pPr>
            <a:r>
              <a:rPr sz="1050" b="1">
                <a:solidFill>
                  <a:srgbClr val="45D5FF"/>
                </a:solidFill>
              </a:rPr>
              <a:t>ОРИГИНАЛЬНЫЙ СЕРИАЛ · ПРОЕКТ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8D4C5C81-7064-4A6D-8F7D-139D8833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33337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800" b="1">
                <a:solidFill>
                  <a:srgbClr val="F7FAFF"/>
                </a:solidFill>
              </a:defRPr>
            </a:pPr>
            <a:r>
              <a:rPr sz="4800" b="1">
                <a:solidFill>
                  <a:srgbClr val="F7FAFF"/>
                </a:solidFill>
              </a:rPr>
              <a:t>МАТРИЦА</a:t>
            </a:r>
          </a:p>
          <a:p xmlns:a="http://schemas.openxmlformats.org/drawingml/2006/main">
            <a:pPr algn="l">
              <a:buNone/>
              <a:defRPr sz="4800" b="1">
                <a:solidFill>
                  <a:srgbClr val="F7FAFF"/>
                </a:solidFill>
              </a:defRPr>
            </a:pPr>
            <a:r>
              <a:rPr sz="4800" b="1">
                <a:solidFill>
                  <a:srgbClr val="F7FAFF"/>
                </a:solidFill>
              </a:rPr>
              <a:t>ПОДРУГ</a:t>
            </a:r>
          </a:p>
        </p:txBody>
      </p:sp>
      <p:sp>
        <p:nvSpPr>
          <p:cNvPr id="7" name="subtitle">
            <a:extLst xmlns:a="http://schemas.openxmlformats.org/drawingml/2006/main">
              <a:ext uri="{FF2B5EF4-FFF2-40B4-BE49-F238E27FC236}">
                <a16:creationId xmlns:a16="http://schemas.microsoft.com/office/drawing/2014/main" id="{B471EE7B-6448-43EE-A1EE-BE1BBC848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3238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F4E6D2"/>
                </a:solidFill>
              </a:defRPr>
            </a:pPr>
            <a:r>
              <a:rPr sz="1500" b="0">
                <a:solidFill>
                  <a:srgbClr val="F4E6D2"/>
                </a:solidFill>
              </a:rPr>
              <a:t>Подростковое приключение, где дружба становится технологией выживания.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A1FCA6-DE24-42A0-AFC5-4910AAE89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76800"/>
            <a:ext cx="21907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45D5FF"/>
            </a:solidFill>
            <a:prstDash val="solid"/>
          </a:ln>
        </p:spPr>
      </p:sp>
      <p:sp>
        <p:nvSpPr>
          <p:cNvPr id="9" name="pill-SCI-FI · ДЕТЕКТИВ · ДРАМА">
            <a:extLst xmlns:a="http://schemas.openxmlformats.org/drawingml/2006/main">
              <a:ext uri="{FF2B5EF4-FFF2-40B4-BE49-F238E27FC236}">
                <a16:creationId xmlns:a16="http://schemas.microsoft.com/office/drawing/2014/main" id="{DD015033-A1DE-4A33-ADAC-BA0AFC063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43475"/>
            <a:ext cx="1924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45D5FF"/>
                </a:solidFill>
              </a:defRPr>
            </a:pPr>
            <a:r>
              <a:rPr sz="900" b="1">
                <a:solidFill>
                  <a:srgbClr val="45D5FF"/>
                </a:solidFill>
              </a:rPr>
              <a:t>SCI-FI · ДЕТЕКТИВ · ДРАМА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2E1A79-78DC-4C26-B50E-F9ECEF02C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4876800"/>
            <a:ext cx="1143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FFB14E"/>
            </a:solidFill>
            <a:prstDash val="solid"/>
          </a:ln>
        </p:spPr>
      </p:sp>
      <p:sp>
        <p:nvSpPr>
          <p:cNvPr id="11" name="pill-8 × 25′">
            <a:extLst xmlns:a="http://schemas.openxmlformats.org/drawingml/2006/main">
              <a:ext uri="{FF2B5EF4-FFF2-40B4-BE49-F238E27FC236}">
                <a16:creationId xmlns:a16="http://schemas.microsoft.com/office/drawing/2014/main" id="{39CED4FC-1D38-4DE4-8A13-3237C34FA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943475"/>
            <a:ext cx="876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B14E"/>
                </a:solidFill>
              </a:defRPr>
            </a:pPr>
            <a:r>
              <a:rPr sz="900" b="1">
                <a:solidFill>
                  <a:srgbClr val="FFB14E"/>
                </a:solidFill>
              </a:rPr>
              <a:t>8 × 25′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0038CC09-96D4-4453-A978-E8F835F8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4830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AFC1D1"/>
                </a:solidFill>
              </a:defRPr>
            </a:pPr>
            <a:r>
              <a:rPr sz="1125" b="1">
                <a:solidFill>
                  <a:srgbClr val="AFC1D1"/>
                </a:solidFill>
              </a:rPr>
              <a:t>АУДИТОРИЯ 12–17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09A1C3AC-8FAA-4DF5-9FB9-854D96FC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7220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45D5FF"/>
                </a:solidFill>
              </a:defRPr>
            </a:pPr>
            <a:r>
              <a:rPr sz="900" b="1">
                <a:solidFill>
                  <a:srgbClr val="45D5FF"/>
                </a:solidFill>
              </a:rPr>
              <a:t>SPACE / 2026</a:t>
            </a:r>
          </a:p>
        </p:txBody>
      </p:sp>
    </p:spTree>
    <p:extLst>
      <p:ext uri="{BB962C8B-B14F-4D97-AF65-F5344CB8AC3E}">
        <p14:creationId xmlns:p14="http://schemas.microsoft.com/office/powerpoint/2010/main" val="17979510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E73261-98EE-4338-84D9-4ECCC38E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15433520-34B2-4012-A71A-505D77956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2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4FA3"/>
                </a:solidFill>
              </a:defRPr>
            </a:pPr>
            <a:r>
              <a:rPr sz="1050" b="1">
                <a:solidFill>
                  <a:srgbClr val="FF4FA3"/>
                </a:solidFill>
              </a:rPr>
              <a:t>ЛОГЛАЙН</a:t>
            </a:r>
          </a:p>
        </p:txBody>
      </p:sp>
      <p:sp>
        <p:nvSpPr>
          <p:cNvPr id="3" name="logline-hook">
            <a:extLst xmlns:a="http://schemas.openxmlformats.org/drawingml/2006/main">
              <a:ext uri="{FF2B5EF4-FFF2-40B4-BE49-F238E27FC236}">
                <a16:creationId xmlns:a16="http://schemas.microsoft.com/office/drawing/2014/main" id="{3BA0A12F-63AA-46A7-B1C2-B79B9DFE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62050"/>
            <a:ext cx="4953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F7FAFF"/>
                </a:solidFill>
              </a:defRPr>
            </a:pPr>
            <a:r>
              <a:rPr sz="4350" b="1">
                <a:solidFill>
                  <a:srgbClr val="F7FAFF"/>
                </a:solidFill>
              </a:rPr>
              <a:t>ТРИ ПОДРУГИ.</a:t>
            </a:r>
          </a:p>
          <a:p xmlns:a="http://schemas.openxmlformats.org/drawingml/2006/main">
            <a:pPr algn="l">
              <a:buNone/>
              <a:defRPr sz="4350" b="1">
                <a:solidFill>
                  <a:srgbClr val="F7FAFF"/>
                </a:solidFill>
              </a:defRPr>
            </a:pPr>
            <a:r>
              <a:rPr sz="4350" b="1">
                <a:solidFill>
                  <a:srgbClr val="F7FAFF"/>
                </a:solidFill>
              </a:rPr>
              <a:t>ОДНА ПРОПАЖА.</a:t>
            </a:r>
          </a:p>
          <a:p xmlns:a="http://schemas.openxmlformats.org/drawingml/2006/main">
            <a:pPr algn="l">
              <a:buNone/>
              <a:defRPr sz="4350" b="1">
                <a:solidFill>
                  <a:srgbClr val="F7FAFF"/>
                </a:solidFill>
              </a:defRPr>
            </a:pPr>
            <a:r>
              <a:rPr sz="4350" b="1">
                <a:solidFill>
                  <a:srgbClr val="F7FAFF"/>
                </a:solidFill>
              </a:rPr>
              <a:t>ОДИН КРИСТАЛЛ.</a:t>
            </a:r>
          </a:p>
        </p:txBody>
      </p:sp>
      <p:sp>
        <p:nvSpPr>
          <p:cNvPr id="4" name="logline">
            <a:extLst xmlns:a="http://schemas.openxmlformats.org/drawingml/2006/main">
              <a:ext uri="{FF2B5EF4-FFF2-40B4-BE49-F238E27FC236}">
                <a16:creationId xmlns:a16="http://schemas.microsoft.com/office/drawing/2014/main" id="{12776A98-F5DE-4B70-B5F7-7AD60990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20015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F4E6D2"/>
                </a:solidFill>
              </a:defRPr>
            </a:pPr>
            <a:r>
              <a:rPr sz="2025" b="0">
                <a:solidFill>
                  <a:srgbClr val="F4E6D2"/>
                </a:solidFill>
              </a:rPr>
              <a:t>Даша, Вера и Алиса ищут пропавшего дедушку-изобретателя и Кристалл Тишины — технологию, за которой охотится могущественная корпорация.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35BC31-D366-48D6-B62B-83033BB3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76600"/>
            <a:ext cx="49530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5D5FF"/>
            </a:solidFill>
            <a:prstDash val="solid"/>
          </a:ln>
        </p:spPr>
      </p:sp>
      <p:sp>
        <p:nvSpPr>
          <p:cNvPr id="6" name="promise">
            <a:extLst xmlns:a="http://schemas.openxmlformats.org/drawingml/2006/main">
              <a:ext uri="{FF2B5EF4-FFF2-40B4-BE49-F238E27FC236}">
                <a16:creationId xmlns:a16="http://schemas.microsoft.com/office/drawing/2014/main" id="{01796BEB-CA49-49EF-A452-35539518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00450"/>
            <a:ext cx="4953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45D5FF"/>
                </a:solidFill>
              </a:defRPr>
            </a:pPr>
            <a:r>
              <a:rPr sz="2400" b="1">
                <a:solidFill>
                  <a:srgbClr val="45D5FF"/>
                </a:solidFill>
              </a:rPr>
              <a:t>НЕ ПРО РОМАНТИКУ.</a:t>
            </a:r>
          </a:p>
          <a:p xmlns:a="http://schemas.openxmlformats.org/drawingml/2006/main">
            <a:pPr algn="l">
              <a:buNone/>
              <a:defRPr sz="2400" b="1">
                <a:solidFill>
                  <a:srgbClr val="45D5FF"/>
                </a:solidFill>
              </a:defRPr>
            </a:pPr>
            <a:r>
              <a:rPr sz="2400" b="1">
                <a:solidFill>
                  <a:srgbClr val="45D5FF"/>
                </a:solidFill>
              </a:rPr>
              <a:t>ПРО ДОВЕРИЕ, УМ И КОМАНДУ.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B4607D-388B-41A1-862C-D31720D28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48250"/>
            <a:ext cx="2857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FF4FA3"/>
            </a:solidFill>
            <a:prstDash val="solid"/>
          </a:ln>
        </p:spPr>
      </p:sp>
      <p:sp>
        <p:nvSpPr>
          <p:cNvPr id="8" name="pill-БЕЗ ЛЮБОВНЫХ ТРЕУГОЛЬНИКОВ">
            <a:extLst xmlns:a="http://schemas.openxmlformats.org/drawingml/2006/main">
              <a:ext uri="{FF2B5EF4-FFF2-40B4-BE49-F238E27FC236}">
                <a16:creationId xmlns:a16="http://schemas.microsoft.com/office/drawing/2014/main" id="{C9F7C974-2DA5-4DE2-A034-529F38CF2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114925"/>
            <a:ext cx="2590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4FA3"/>
                </a:solidFill>
              </a:defRPr>
            </a:pPr>
            <a:r>
              <a:rPr sz="900" b="1">
                <a:solidFill>
                  <a:srgbClr val="FF4FA3"/>
                </a:solidFill>
              </a:rPr>
              <a:t>БЕЗ ЛЮБОВНЫХ ТРЕУГОЛЬНИКОВ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6052FA-7DB3-4FE8-A7F0-0C0AA8D7A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048250"/>
            <a:ext cx="20002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FFB14E"/>
            </a:solidFill>
            <a:prstDash val="solid"/>
          </a:ln>
        </p:spPr>
      </p:sp>
      <p:sp>
        <p:nvSpPr>
          <p:cNvPr id="10" name="pill-ТРИ АКТИВНЫЕ ГЕРОИНИ">
            <a:extLst xmlns:a="http://schemas.openxmlformats.org/drawingml/2006/main">
              <a:ext uri="{FF2B5EF4-FFF2-40B4-BE49-F238E27FC236}">
                <a16:creationId xmlns:a16="http://schemas.microsoft.com/office/drawing/2014/main" id="{5DD07685-04E6-4B6F-A234-702F3B9C3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114925"/>
            <a:ext cx="1733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FFB14E"/>
                </a:solidFill>
              </a:defRPr>
            </a:pPr>
            <a:r>
              <a:rPr sz="900" b="1">
                <a:solidFill>
                  <a:srgbClr val="FFB14E"/>
                </a:solidFill>
              </a:rPr>
              <a:t>ТРИ АКТИВНЫЕ ГЕРОИНИ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E1FDBF-F615-4355-877E-CCCCB11D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12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E775C0A1-94CC-4229-961A-A62A391CD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13" name="footer-page">
            <a:extLst xmlns:a="http://schemas.openxmlformats.org/drawingml/2006/main">
              <a:ext uri="{FF2B5EF4-FFF2-40B4-BE49-F238E27FC236}">
                <a16:creationId xmlns:a16="http://schemas.microsoft.com/office/drawing/2014/main" id="{31FC9A30-C030-4FF2-B14B-99E549AB5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02 / 13</a:t>
            </a:r>
          </a:p>
        </p:txBody>
      </p:sp>
    </p:spTree>
    <p:extLst>
      <p:ext uri="{BB962C8B-B14F-4D97-AF65-F5344CB8AC3E}">
        <p14:creationId xmlns:p14="http://schemas.microsoft.com/office/powerpoint/2010/main" val="9829269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e05977b270423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F35C3D-D55F-4DCB-908C-DAF936426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7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68744C-CADE-4A25-B0E8-E3A9EFD17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24400"/>
            <a:ext cx="12192000" cy="213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7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E6F6DC-4F3F-4DC6-8E88-9C1962BE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D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eyebrow">
            <a:extLst xmlns:a="http://schemas.openxmlformats.org/drawingml/2006/main">
              <a:ext uri="{FF2B5EF4-FFF2-40B4-BE49-F238E27FC236}">
                <a16:creationId xmlns:a16="http://schemas.microsoft.com/office/drawing/2014/main" id="{48E3F53F-5A41-4189-BF9B-DD8B8512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00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45D5FF"/>
                </a:solidFill>
              </a:defRPr>
            </a:pPr>
            <a:r>
              <a:rPr sz="1050" b="1">
                <a:solidFill>
                  <a:srgbClr val="45D5FF"/>
                </a:solidFill>
              </a:rPr>
              <a:t>ТРИ ГЕРОИНИ — ТРИ СПОСОБА ПОБЕДИТЬ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C80CEA11-7129-414D-873E-D488F3A83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9906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7FAFF"/>
                </a:solidFill>
              </a:defRPr>
            </a:pPr>
            <a:r>
              <a:rPr sz="2550" b="1">
                <a:solidFill>
                  <a:srgbClr val="F7FAFF"/>
                </a:solidFill>
              </a:rPr>
              <a:t>КОМАНДА, В КОТОРОЙ НЕТ ЛИШНИХ.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E7E45E-B1D3-436E-965A-C0E9BBBF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D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EB911530-2B68-42F1-8AF2-586B3770B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577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45D5FF"/>
                </a:solidFill>
              </a:defRPr>
            </a:pPr>
            <a:r>
              <a:rPr sz="1200" b="1">
                <a:solidFill>
                  <a:srgbClr val="45D5FF"/>
                </a:solidFill>
              </a:rPr>
              <a:t>ДАША · 12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6E8F4B0C-53BA-4C3F-9562-792C9D19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7FAFF"/>
                </a:solidFill>
              </a:defRPr>
            </a:pPr>
            <a:r>
              <a:rPr sz="1500" b="1">
                <a:solidFill>
                  <a:srgbClr val="F7FAFF"/>
                </a:solidFill>
              </a:rPr>
              <a:t>МОЗГ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80305C99-DDA1-4BAB-A245-1991F8FAF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7690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AFC1D1"/>
                </a:solidFill>
              </a:defRPr>
            </a:pPr>
            <a:r>
              <a:rPr sz="1050" b="0">
                <a:solidFill>
                  <a:srgbClr val="AFC1D1"/>
                </a:solidFill>
              </a:rPr>
              <a:t>Кодинг · логика · Сфинкс AI</a:t>
            </a:r>
          </a:p>
          <a:p xmlns:a="http://schemas.openxmlformats.org/drawingml/2006/main">
            <a:pPr algn="l">
              <a:buNone/>
              <a:defRPr sz="1050" b="0">
                <a:solidFill>
                  <a:srgbClr val="AFC1D1"/>
                </a:solidFill>
              </a:defRPr>
            </a:pPr>
            <a:r>
              <a:rPr sz="1050" b="0">
                <a:solidFill>
                  <a:srgbClr val="AFC1D1"/>
                </a:solidFill>
              </a:rPr>
              <a:t>Слабость: боится сцены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223400-A60D-4DA7-862D-660B9451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87680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D9A78E76-4126-42CE-B012-7210C2C60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8577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B14E"/>
                </a:solidFill>
              </a:defRPr>
            </a:pPr>
            <a:r>
              <a:rPr sz="1200" b="1">
                <a:solidFill>
                  <a:srgbClr val="FFB14E"/>
                </a:solidFill>
              </a:rPr>
              <a:t>ВЕРА · 14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A7112E0E-F12D-4E1C-B666-8EBC0A7FF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16255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7FAFF"/>
                </a:solidFill>
              </a:defRPr>
            </a:pPr>
            <a:r>
              <a:rPr sz="1500" b="1">
                <a:solidFill>
                  <a:srgbClr val="F7FAFF"/>
                </a:solidFill>
              </a:rPr>
              <a:t>СИЛА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F79F7399-C21E-415F-8772-BE58CEF6C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67690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AFC1D1"/>
                </a:solidFill>
              </a:defRPr>
            </a:pPr>
            <a:r>
              <a:rPr sz="1050" b="0">
                <a:solidFill>
                  <a:srgbClr val="AFC1D1"/>
                </a:solidFill>
              </a:rPr>
              <a:t>Теннис · гимнастика · реакция</a:t>
            </a:r>
          </a:p>
          <a:p xmlns:a="http://schemas.openxmlformats.org/drawingml/2006/main">
            <a:pPr algn="l">
              <a:buNone/>
              <a:defRPr sz="1050" b="0">
                <a:solidFill>
                  <a:srgbClr val="AFC1D1"/>
                </a:solidFill>
              </a:defRPr>
            </a:pPr>
            <a:r>
              <a:rPr sz="1050" b="0">
                <a:solidFill>
                  <a:srgbClr val="AFC1D1"/>
                </a:solidFill>
              </a:rPr>
              <a:t>Слабость: боится подвести команду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F9610F-6784-48BB-B258-FEFD5891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4876800"/>
            <a:ext cx="571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B278D1FA-8711-442C-A26B-3699023A8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8577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4FA3"/>
                </a:solidFill>
              </a:defRPr>
            </a:pPr>
            <a:r>
              <a:rPr sz="1200" b="1">
                <a:solidFill>
                  <a:srgbClr val="FF4FA3"/>
                </a:solidFill>
              </a:rPr>
              <a:t>АЛИСА · 13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31EDA216-7232-4FE5-B160-20611266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16255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7FAFF"/>
                </a:solidFill>
              </a:defRPr>
            </a:pPr>
            <a:r>
              <a:rPr sz="1500" b="1">
                <a:solidFill>
                  <a:srgbClr val="F7FAFF"/>
                </a:solidFill>
              </a:rPr>
              <a:t>СОЦИАЛЬНЫЙ ИНТЕЛЛЕКТ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CC8F771E-0443-466D-92EF-F4BF03A97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67690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AFC1D1"/>
                </a:solidFill>
              </a:defRPr>
            </a:pPr>
            <a:r>
              <a:rPr sz="1050" b="0">
                <a:solidFill>
                  <a:srgbClr val="AFC1D1"/>
                </a:solidFill>
              </a:rPr>
              <a:t>Харизма · наблюдательность · влияние</a:t>
            </a:r>
          </a:p>
          <a:p xmlns:a="http://schemas.openxmlformats.org/drawingml/2006/main">
            <a:pPr algn="l">
              <a:buNone/>
              <a:defRPr sz="1050" b="0">
                <a:solidFill>
                  <a:srgbClr val="AFC1D1"/>
                </a:solidFill>
              </a:defRPr>
            </a:pPr>
            <a:r>
              <a:rPr sz="1050" b="0">
                <a:solidFill>
                  <a:srgbClr val="AFC1D1"/>
                </a:solidFill>
              </a:rPr>
              <a:t>Слабость: её ценят только за внешность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F1B66D-8F47-480F-97F8-C0147F7F2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20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7700F439-5EEF-49FC-A2F7-872D3529B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21" name="footer-page">
            <a:extLst xmlns:a="http://schemas.openxmlformats.org/drawingml/2006/main">
              <a:ext uri="{FF2B5EF4-FFF2-40B4-BE49-F238E27FC236}">
                <a16:creationId xmlns:a16="http://schemas.microsoft.com/office/drawing/2014/main" id="{1E524334-93CE-42D0-91B3-767AF540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03 / 13</a:t>
            </a:r>
          </a:p>
        </p:txBody>
      </p:sp>
    </p:spTree>
    <p:extLst>
      <p:ext uri="{BB962C8B-B14F-4D97-AF65-F5344CB8AC3E}">
        <p14:creationId xmlns:p14="http://schemas.microsoft.com/office/powerpoint/2010/main" val="20277420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1e3513f88d4a0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04D149-E174-437C-A1B5-BC3E1356A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095750"/>
            <a:ext cx="12192000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7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59D33D-5C54-487D-8E06-DCB488607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eyebrow">
            <a:extLst xmlns:a="http://schemas.openxmlformats.org/drawingml/2006/main">
              <a:ext uri="{FF2B5EF4-FFF2-40B4-BE49-F238E27FC236}">
                <a16:creationId xmlns:a16="http://schemas.microsoft.com/office/drawing/2014/main" id="{570C58B7-68CE-4AC3-8B74-67B99A841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62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B14E"/>
                </a:solidFill>
              </a:defRPr>
            </a:pPr>
            <a:r>
              <a:rPr sz="1050" b="1">
                <a:solidFill>
                  <a:srgbClr val="FFB14E"/>
                </a:solidFill>
              </a:rPr>
              <a:t>ВТОРОЙ ПЛАН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6B1680-AFA7-44CA-944D-F683490D1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47625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D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879A2207-5824-485D-BF0B-5F930A857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43450"/>
            <a:ext cx="3028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45D5FF"/>
                </a:solidFill>
              </a:defRPr>
            </a:pPr>
            <a:r>
              <a:rPr sz="1125" b="1">
                <a:solidFill>
                  <a:srgbClr val="45D5FF"/>
                </a:solidFill>
              </a:rPr>
              <a:t>КИРИЛЛ АНДРЕЕВИЧ · 27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CFFE2BB3-E187-4B7E-8597-B89E5E1E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673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7FAFF"/>
                </a:solidFill>
              </a:defRPr>
            </a:pPr>
            <a:r>
              <a:rPr sz="1500" b="1">
                <a:solidFill>
                  <a:srgbClr val="F7FAFF"/>
                </a:solidFill>
              </a:rPr>
              <a:t>Агент COSMOS-TECH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8B229570-3336-4356-9176-652CC661C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86400"/>
            <a:ext cx="30289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FC1D1"/>
                </a:solidFill>
              </a:defRPr>
            </a:pPr>
            <a:r>
              <a:rPr sz="1200" b="0">
                <a:solidFill>
                  <a:srgbClr val="AFC1D1"/>
                </a:solidFill>
              </a:rPr>
              <a:t>Учитель информатики. Холодный и опасно убедительный.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BCE251-B401-46E4-9DE3-DA73860C0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762500"/>
            <a:ext cx="47625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533BF0EA-2B3C-4E17-B44D-4A9714416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743450"/>
            <a:ext cx="3028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FFB14E"/>
                </a:solidFill>
              </a:defRPr>
            </a:pPr>
            <a:r>
              <a:rPr sz="1125" b="1">
                <a:solidFill>
                  <a:srgbClr val="FFB14E"/>
                </a:solidFill>
              </a:rPr>
              <a:t>ИВАН ПЕТРОВИЧ · 70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797C4D4E-C525-438C-A585-49F69BEA6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0673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7FAFF"/>
                </a:solidFill>
              </a:defRPr>
            </a:pPr>
            <a:r>
              <a:rPr sz="1500" b="1">
                <a:solidFill>
                  <a:srgbClr val="F7FAFF"/>
                </a:solidFill>
              </a:rPr>
              <a:t>Изобретатель / дедушка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9AF32A81-E6D2-4587-B9FA-590AA6EED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5486400"/>
            <a:ext cx="30289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FC1D1"/>
                </a:solidFill>
              </a:defRPr>
            </a:pPr>
            <a:r>
              <a:rPr sz="1200" b="0">
                <a:solidFill>
                  <a:srgbClr val="AFC1D1"/>
                </a:solidFill>
              </a:rPr>
              <a:t>Мудрый и ироничный. Его подсказка запускает историю.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63F1DE-9F33-450A-8B9C-83B5A274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762500"/>
            <a:ext cx="47625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51FB086A-567B-4AAF-9963-4A9AA9F3E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743450"/>
            <a:ext cx="3028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FF4FA3"/>
                </a:solidFill>
              </a:defRPr>
            </a:pPr>
            <a:r>
              <a:rPr sz="1125" b="1">
                <a:solidFill>
                  <a:srgbClr val="FF4FA3"/>
                </a:solidFill>
              </a:rPr>
              <a:t>ДИМА · 8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8DB4BE25-AF25-4FA9-99CC-E2A1BC8DE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0673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7FAFF"/>
                </a:solidFill>
              </a:defRPr>
            </a:pPr>
            <a:r>
              <a:rPr sz="1500" b="1">
                <a:solidFill>
                  <a:srgbClr val="F7FAFF"/>
                </a:solidFill>
              </a:rPr>
              <a:t>Комедийный импульс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6E2C2AE6-0DFB-449B-807E-E2D8C99FD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486400"/>
            <a:ext cx="30289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FC1D1"/>
                </a:solidFill>
              </a:defRPr>
            </a:pPr>
            <a:r>
              <a:rPr sz="1200" b="0">
                <a:solidFill>
                  <a:srgbClr val="AFC1D1"/>
                </a:solidFill>
              </a:rPr>
              <a:t>Младший брат Алисы. Замечает то, что пропускают взрослые.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EF2B20-672E-4688-960A-6ACF027EF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18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0BF28C0B-1747-4BA2-A36D-2F2CE0088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19" name="footer-page">
            <a:extLst xmlns:a="http://schemas.openxmlformats.org/drawingml/2006/main">
              <a:ext uri="{FF2B5EF4-FFF2-40B4-BE49-F238E27FC236}">
                <a16:creationId xmlns:a16="http://schemas.microsoft.com/office/drawing/2014/main" id="{C1A2CBD1-E74C-4EFA-87FF-D02D3B025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04 / 13</a:t>
            </a:r>
          </a:p>
        </p:txBody>
      </p:sp>
    </p:spTree>
    <p:extLst>
      <p:ext uri="{BB962C8B-B14F-4D97-AF65-F5344CB8AC3E}">
        <p14:creationId xmlns:p14="http://schemas.microsoft.com/office/powerpoint/2010/main" val="15970440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faa304fe2a4068"/>
          <a:srcRect xmlns:a="http://schemas.openxmlformats.org/drawingml/2006/main" l="21469" t="0" r="2146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953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928847-F919-4304-8BB5-29052120F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0"/>
            <a:ext cx="5238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7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754CFA-D56F-4C49-89D0-FFE229D4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65722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eyebrow">
            <a:extLst xmlns:a="http://schemas.openxmlformats.org/drawingml/2006/main">
              <a:ext uri="{FF2B5EF4-FFF2-40B4-BE49-F238E27FC236}">
                <a16:creationId xmlns:a16="http://schemas.microsoft.com/office/drawing/2014/main" id="{0014E74F-20D5-4E04-85B4-84F27C1E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6096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B14E"/>
                </a:solidFill>
              </a:defRPr>
            </a:pPr>
            <a:r>
              <a:rPr sz="1050" b="1">
                <a:solidFill>
                  <a:srgbClr val="FFB14E"/>
                </a:solidFill>
              </a:rPr>
              <a:t>ЗАВЯЗКА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A1F8D300-8BFD-42EF-9304-13BB5591C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123950"/>
            <a:ext cx="42100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375" b="1">
                <a:solidFill>
                  <a:srgbClr val="F7FAFF"/>
                </a:solidFill>
              </a:defRPr>
            </a:pPr>
            <a:r>
              <a:rPr sz="3375" b="1">
                <a:solidFill>
                  <a:srgbClr val="F7FAFF"/>
                </a:solidFill>
              </a:rPr>
              <a:t>ИСТОРИЯ</a:t>
            </a:r>
          </a:p>
          <a:p xmlns:a="http://schemas.openxmlformats.org/drawingml/2006/main">
            <a:pPr algn="l">
              <a:buNone/>
              <a:defRPr sz="3375" b="1">
                <a:solidFill>
                  <a:srgbClr val="F7FAFF"/>
                </a:solidFill>
              </a:defRPr>
            </a:pPr>
            <a:r>
              <a:rPr sz="3375" b="1">
                <a:solidFill>
                  <a:srgbClr val="F7FAFF"/>
                </a:solidFill>
              </a:rPr>
              <a:t>НАЧИНАЕТСЯ</a:t>
            </a:r>
          </a:p>
          <a:p xmlns:a="http://schemas.openxmlformats.org/drawingml/2006/main">
            <a:pPr algn="l">
              <a:buNone/>
              <a:defRPr sz="3375" b="1">
                <a:solidFill>
                  <a:srgbClr val="F7FAFF"/>
                </a:solidFill>
              </a:defRPr>
            </a:pPr>
            <a:r>
              <a:rPr sz="3375" b="1">
                <a:solidFill>
                  <a:srgbClr val="F7FAFF"/>
                </a:solidFill>
              </a:rPr>
              <a:t>С ТИШИНЫ.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CD2477E1-CE0C-496C-B821-0453678F2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86100"/>
            <a:ext cx="4095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AFC1D1"/>
                </a:solidFill>
              </a:defRPr>
            </a:pPr>
            <a:r>
              <a:rPr sz="1425" b="0">
                <a:solidFill>
                  <a:srgbClr val="AFC1D1"/>
                </a:solidFill>
              </a:rPr>
              <a:t>Дедушка исчезает. В мастерской остаются следы борьбы, активный Сфинкс и одна фраза.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982783-1AD1-426D-8741-DF27AE57E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286250"/>
            <a:ext cx="4095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B14E"/>
            </a:solidFill>
            <a:prstDash val="solid"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8967B290-06D5-40CA-864C-DC84A66B8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591050"/>
            <a:ext cx="4095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4E6D2"/>
                </a:solidFill>
              </a:defRPr>
            </a:pPr>
            <a:r>
              <a:rPr sz="1875" b="1">
                <a:solidFill>
                  <a:srgbClr val="F4E6D2"/>
                </a:solidFill>
              </a:rPr>
              <a:t>«ИЩИТЕ ТАМ, ГДЕ ШУМ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4E6D2"/>
                </a:solidFill>
              </a:defRPr>
            </a:pPr>
            <a:r>
              <a:rPr sz="1875" b="1">
                <a:solidFill>
                  <a:srgbClr val="F4E6D2"/>
                </a:solidFill>
              </a:rPr>
              <a:t>СТАНОВИТСЯ ТИШИНОЙ»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116FBFA3-C5DC-405B-A339-C1D37ADAC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772150"/>
            <a:ext cx="409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45D5FF"/>
                </a:solidFill>
              </a:defRPr>
            </a:pPr>
            <a:r>
              <a:rPr sz="1200" b="0">
                <a:solidFill>
                  <a:srgbClr val="45D5FF"/>
                </a:solidFill>
              </a:rPr>
              <a:t>Первая точка — старая водонапорная башня.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D221F4-746A-47E6-B2B7-C41E9124B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11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CE660C63-D341-4E03-A9E5-F0C4C2068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12" name="footer-page">
            <a:extLst xmlns:a="http://schemas.openxmlformats.org/drawingml/2006/main">
              <a:ext uri="{FF2B5EF4-FFF2-40B4-BE49-F238E27FC236}">
                <a16:creationId xmlns:a16="http://schemas.microsoft.com/office/drawing/2014/main" id="{33BCDBC8-7B6D-49D5-8904-98663F146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05 / 13</a:t>
            </a:r>
          </a:p>
        </p:txBody>
      </p:sp>
    </p:spTree>
    <p:extLst>
      <p:ext uri="{BB962C8B-B14F-4D97-AF65-F5344CB8AC3E}">
        <p14:creationId xmlns:p14="http://schemas.microsoft.com/office/powerpoint/2010/main" val="21032252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AED573-826C-436D-83F1-A9B32AE5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D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BE067461-DA10-4364-B7E9-543C1C89A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43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45D5FF"/>
                </a:solidFill>
              </a:defRPr>
            </a:pPr>
            <a:r>
              <a:rPr sz="1050" b="1">
                <a:solidFill>
                  <a:srgbClr val="45D5FF"/>
                </a:solidFill>
              </a:rPr>
              <a:t>СЕЗОННАЯ АРКА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9FA599EE-C612-4288-AA31-7BEAE7E6C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F7FAFF"/>
                </a:solidFill>
              </a:defRPr>
            </a:pPr>
            <a:r>
              <a:rPr sz="2850" b="1">
                <a:solidFill>
                  <a:srgbClr val="F7FAFF"/>
                </a:solidFill>
              </a:rPr>
              <a:t>КАЖДАЯ СЕРИЯ — НОВЫЙ СЛОЙ ЗАГОВОРА.</a:t>
            </a:r>
          </a:p>
        </p:txBody>
      </p:sp>
      <p:sp>
        <p:nvSpPr>
          <p:cNvPr id="4" name="ep-02">
            <a:extLst xmlns:a="http://schemas.openxmlformats.org/drawingml/2006/main">
              <a:ext uri="{FF2B5EF4-FFF2-40B4-BE49-F238E27FC236}">
                <a16:creationId xmlns:a16="http://schemas.microsoft.com/office/drawing/2014/main" id="{B38FF4C8-77AC-483F-BB7C-3F8DD7BAF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85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45D5FF"/>
                </a:solidFill>
              </a:defRPr>
            </a:pPr>
            <a:r>
              <a:rPr sz="4650" b="1">
                <a:solidFill>
                  <a:srgbClr val="45D5FF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8C8BDA-02E8-47CA-AA7C-B63F0A470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38425"/>
            <a:ext cx="2381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5D5FF"/>
            </a:solidFill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D21B663A-E779-4D58-848D-3418A1606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956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F7FAFF"/>
                </a:solidFill>
              </a:defRPr>
            </a:pPr>
            <a:r>
              <a:rPr sz="1425" b="1">
                <a:solidFill>
                  <a:srgbClr val="F7FAFF"/>
                </a:solidFill>
              </a:rPr>
              <a:t>САБОТАЖ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86DB0706-6AD6-4183-A700-91B5D840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238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AFC1D1"/>
                </a:solidFill>
              </a:defRPr>
            </a:pPr>
            <a:r>
              <a:rPr sz="1275" b="0">
                <a:solidFill>
                  <a:srgbClr val="AFC1D1"/>
                </a:solidFill>
              </a:rPr>
              <a:t>На тренировке Веры кто-то подменяет оборудование.</a:t>
            </a:r>
          </a:p>
        </p:txBody>
      </p:sp>
      <p:sp>
        <p:nvSpPr>
          <p:cNvPr id="8" name="ep-03">
            <a:extLst xmlns:a="http://schemas.openxmlformats.org/drawingml/2006/main">
              <a:ext uri="{FF2B5EF4-FFF2-40B4-BE49-F238E27FC236}">
                <a16:creationId xmlns:a16="http://schemas.microsoft.com/office/drawing/2014/main" id="{013F04C5-130A-43D5-B403-1AD35D135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790700"/>
            <a:ext cx="85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FF4FA3"/>
                </a:solidFill>
              </a:defRPr>
            </a:pPr>
            <a:r>
              <a:rPr sz="4650" b="1">
                <a:solidFill>
                  <a:srgbClr val="FF4FA3"/>
                </a:solidFill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EA9C69-69C8-4A0F-AFAF-35652E20F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638425"/>
            <a:ext cx="2381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4FA3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BD799B5B-8010-492C-B424-02691EDCF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8956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F7FAFF"/>
                </a:solidFill>
              </a:defRPr>
            </a:pPr>
            <a:r>
              <a:rPr sz="1425" b="1">
                <a:solidFill>
                  <a:srgbClr val="F7FAFF"/>
                </a:solidFill>
              </a:rPr>
              <a:t>НОВЫЙ УЧИТЕЛЬ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1EF78169-3C6A-46B6-A48F-9275D26C6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371850"/>
            <a:ext cx="238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AFC1D1"/>
                </a:solidFill>
              </a:defRPr>
            </a:pPr>
            <a:r>
              <a:rPr sz="1275" b="0">
                <a:solidFill>
                  <a:srgbClr val="AFC1D1"/>
                </a:solidFill>
              </a:rPr>
              <a:t>Кирилл Андреевич слишком хорошо знает технологии дедушки.</a:t>
            </a:r>
          </a:p>
        </p:txBody>
      </p:sp>
      <p:sp>
        <p:nvSpPr>
          <p:cNvPr id="12" name="ep-04">
            <a:extLst xmlns:a="http://schemas.openxmlformats.org/drawingml/2006/main">
              <a:ext uri="{FF2B5EF4-FFF2-40B4-BE49-F238E27FC236}">
                <a16:creationId xmlns:a16="http://schemas.microsoft.com/office/drawing/2014/main" id="{E1F2EFA7-A68C-482F-96BB-00267C792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790700"/>
            <a:ext cx="85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FFB14E"/>
                </a:solidFill>
              </a:defRPr>
            </a:pPr>
            <a:r>
              <a:rPr sz="4650" b="1">
                <a:solidFill>
                  <a:srgbClr val="FFB14E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C5C07E-8457-42E3-A1C9-072294ECB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38425"/>
            <a:ext cx="2381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B14E"/>
            </a:solidFill>
            <a:prstDash val="solid"/>
          </a:ln>
        </p:spPr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50DAE7A2-5F60-4450-AF86-B51F83273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8956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F7FAFF"/>
                </a:solidFill>
              </a:defRPr>
            </a:pPr>
            <a:r>
              <a:rPr sz="1425" b="1">
                <a:solidFill>
                  <a:srgbClr val="F7FAFF"/>
                </a:solidFill>
              </a:rPr>
              <a:t>УКРАДЕННЫЕ КУЛОНЫ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5CC6BBC6-0AF5-46EC-BDCE-394D29157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371850"/>
            <a:ext cx="238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AFC1D1"/>
                </a:solidFill>
              </a:defRPr>
            </a:pPr>
            <a:r>
              <a:rPr sz="1275" b="0">
                <a:solidFill>
                  <a:srgbClr val="AFC1D1"/>
                </a:solidFill>
              </a:rPr>
              <a:t>На конкурсе красоты исчезают старинные подвески.</a:t>
            </a:r>
          </a:p>
        </p:txBody>
      </p:sp>
      <p:sp>
        <p:nvSpPr>
          <p:cNvPr id="16" name="ep-05">
            <a:extLst xmlns:a="http://schemas.openxmlformats.org/drawingml/2006/main">
              <a:ext uri="{FF2B5EF4-FFF2-40B4-BE49-F238E27FC236}">
                <a16:creationId xmlns:a16="http://schemas.microsoft.com/office/drawing/2014/main" id="{F5D3062A-56E4-42BA-B15E-7F403435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790700"/>
            <a:ext cx="85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5CE1A1"/>
                </a:solidFill>
              </a:defRPr>
            </a:pPr>
            <a:r>
              <a:rPr sz="4650" b="1">
                <a:solidFill>
                  <a:srgbClr val="5CE1A1"/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14A141-0504-437F-BB61-CC9FED082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638425"/>
            <a:ext cx="2381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CE1A1"/>
            </a:solidFill>
            <a:prstDash val="solid"/>
          </a:ln>
        </p:spPr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EAA6F5CE-C1E9-414E-A3D1-30A20D9AB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8956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F7FAFF"/>
                </a:solidFill>
              </a:defRPr>
            </a:pPr>
            <a:r>
              <a:rPr sz="1425" b="1">
                <a:solidFill>
                  <a:srgbClr val="F7FAFF"/>
                </a:solidFill>
              </a:rPr>
              <a:t>СИГНАЛ С БАШНИ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8DAD6019-D8A9-4695-9546-813B86E7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371850"/>
            <a:ext cx="238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AFC1D1"/>
                </a:solidFill>
              </a:defRPr>
            </a:pPr>
            <a:r>
              <a:rPr sz="1275" b="0">
                <a:solidFill>
                  <a:srgbClr val="AFC1D1"/>
                </a:solidFill>
              </a:rPr>
              <a:t>Сфинкс находит связь с COSMOS-TECH и Кристаллом Тишины.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4650FE-60A8-480B-93A7-DC58092D7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082040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8DA22605-B610-429A-A408-C9F79CEFE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9110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45D5FF"/>
                </a:solidFill>
              </a:defRPr>
            </a:pPr>
            <a:r>
              <a:rPr sz="1050" b="1">
                <a:solidFill>
                  <a:srgbClr val="45D5FF"/>
                </a:solidFill>
              </a:rPr>
              <a:t>ТОЧКА СБОРКИ СЕЗОНА</a:t>
            </a:r>
          </a:p>
        </p:txBody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3EEE3E39-5B2F-48C0-99AB-16858020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14950"/>
            <a:ext cx="990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F7FAFF"/>
                </a:solidFill>
              </a:defRPr>
            </a:pPr>
            <a:r>
              <a:rPr sz="1575" b="0">
                <a:solidFill>
                  <a:srgbClr val="F7FAFF"/>
                </a:solidFill>
              </a:rPr>
              <a:t>Следы из спорта, школы, моды и городской инфраструктуры сходятся в одной системе: корпорация ищет технологию, способную управлять шумом и вниманием.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9B0604-6DB9-4DC9-B7C5-6FD77D373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24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6F36B14A-3425-4C7C-B572-5003FB60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25" name="footer-page">
            <a:extLst xmlns:a="http://schemas.openxmlformats.org/drawingml/2006/main">
              <a:ext uri="{FF2B5EF4-FFF2-40B4-BE49-F238E27FC236}">
                <a16:creationId xmlns:a16="http://schemas.microsoft.com/office/drawing/2014/main" id="{BB59D28C-EC49-4AEF-A385-56FBF2B9B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06 / 13</a:t>
            </a:r>
          </a:p>
        </p:txBody>
      </p:sp>
    </p:spTree>
    <p:extLst>
      <p:ext uri="{BB962C8B-B14F-4D97-AF65-F5344CB8AC3E}">
        <p14:creationId xmlns:p14="http://schemas.microsoft.com/office/powerpoint/2010/main" val="16264183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5e1baf99e847c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7A77D7-8094-4FDB-9456-8E018989D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810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7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256D05-B388-4334-A145-3F239A10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eyebrow">
            <a:extLst xmlns:a="http://schemas.openxmlformats.org/drawingml/2006/main">
              <a:ext uri="{FF2B5EF4-FFF2-40B4-BE49-F238E27FC236}">
                <a16:creationId xmlns:a16="http://schemas.microsoft.com/office/drawing/2014/main" id="{FC293FBC-CCF5-4945-9967-21662424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52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B14E"/>
                </a:solidFill>
              </a:defRPr>
            </a:pPr>
            <a:r>
              <a:rPr sz="1050" b="1">
                <a:solidFill>
                  <a:srgbClr val="FFB14E"/>
                </a:solidFill>
              </a:rPr>
              <a:t>ФИНАЛ СЕЗОНА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A10C95F4-2CB2-4A78-A4E8-7CB250865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285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225" b="1">
                <a:solidFill>
                  <a:srgbClr val="F7FAFF"/>
                </a:solidFill>
              </a:defRPr>
            </a:pPr>
            <a:r>
              <a:rPr sz="3225" b="1">
                <a:solidFill>
                  <a:srgbClr val="F7FAFF"/>
                </a:solidFill>
              </a:rPr>
              <a:t>КРИСТАЛЛ</a:t>
            </a:r>
          </a:p>
          <a:p xmlns:a="http://schemas.openxmlformats.org/drawingml/2006/main">
            <a:pPr algn="l">
              <a:buNone/>
              <a:defRPr sz="3225" b="1">
                <a:solidFill>
                  <a:srgbClr val="F7FAFF"/>
                </a:solidFill>
              </a:defRPr>
            </a:pPr>
            <a:r>
              <a:rPr sz="3225" b="1">
                <a:solidFill>
                  <a:srgbClr val="F7FAFF"/>
                </a:solidFill>
              </a:rPr>
              <a:t>НЕ В ШАРЕ.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1B8E5110-A5F9-4BCD-8217-A16CB618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62200"/>
            <a:ext cx="285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45D5FF"/>
                </a:solidFill>
              </a:defRPr>
            </a:pPr>
            <a:r>
              <a:rPr sz="2850" b="1">
                <a:solidFill>
                  <a:srgbClr val="45D5FF"/>
                </a:solidFill>
              </a:rPr>
              <a:t>ОН — В НИХ.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B4426B48-0273-4CE8-84EB-B3F6C5294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52800"/>
            <a:ext cx="27241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4E6D2"/>
                </a:solidFill>
              </a:defRPr>
            </a:pPr>
            <a:r>
              <a:rPr sz="1350" b="0">
                <a:solidFill>
                  <a:srgbClr val="F4E6D2"/>
                </a:solidFill>
              </a:rPr>
              <a:t>Дружба, доверие и ум сильнее контроля корпорации. Даша запускает Сфинкс, система гаснет, команда выходит к рассвету.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F710D4-6CFC-419C-8CA7-DA9039E1C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26670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B14E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5BB01CA3-3178-4FC4-8228-F69FB120F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7FAFF"/>
                </a:solidFill>
              </a:defRPr>
            </a:pPr>
            <a:r>
              <a:rPr sz="1500" b="1">
                <a:solidFill>
                  <a:srgbClr val="F7FAFF"/>
                </a:solidFill>
              </a:rPr>
              <a:t>ФИНАЛ ЗАКРЫВАЕТ АРКУ —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F7FAFF"/>
                </a:solidFill>
              </a:defRPr>
            </a:pPr>
            <a:r>
              <a:rPr sz="1500" b="1">
                <a:solidFill>
                  <a:srgbClr val="F7FAFF"/>
                </a:solidFill>
              </a:rPr>
              <a:t>И ОТКРЫВАЕТ МИР.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1F19A9-0FB6-4D7D-9DC9-592A5E8EF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11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2FCCED4D-5E71-4C29-AC3C-317D33085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12" name="footer-page">
            <a:extLst xmlns:a="http://schemas.openxmlformats.org/drawingml/2006/main">
              <a:ext uri="{FF2B5EF4-FFF2-40B4-BE49-F238E27FC236}">
                <a16:creationId xmlns:a16="http://schemas.microsoft.com/office/drawing/2014/main" id="{08C22D24-DC03-480D-9091-0A42D5ADD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07 / 13</a:t>
            </a:r>
          </a:p>
        </p:txBody>
      </p:sp>
    </p:spTree>
    <p:extLst>
      <p:ext uri="{BB962C8B-B14F-4D97-AF65-F5344CB8AC3E}">
        <p14:creationId xmlns:p14="http://schemas.microsoft.com/office/powerpoint/2010/main" val="19026490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61dae92f8445a6"/>
          <a:srcRect xmlns:a="http://schemas.openxmlformats.org/drawingml/2006/main" l="0" t="16546" r="0" b="165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591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916327-E285-4E30-B1E0-8E4439634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91050"/>
            <a:ext cx="12192000" cy="2266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7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9CB422-1552-4D24-85CF-1BD67313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672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eyebrow">
            <a:extLst xmlns:a="http://schemas.openxmlformats.org/drawingml/2006/main">
              <a:ext uri="{FF2B5EF4-FFF2-40B4-BE49-F238E27FC236}">
                <a16:creationId xmlns:a16="http://schemas.microsoft.com/office/drawing/2014/main" id="{135D0CE6-BCB2-46FF-86F4-D8A43BD6E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196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4FA3"/>
                </a:solidFill>
              </a:defRPr>
            </a:pPr>
            <a:r>
              <a:rPr sz="1050" b="1">
                <a:solidFill>
                  <a:srgbClr val="FF4FA3"/>
                </a:solidFill>
              </a:rPr>
              <a:t>КЛЮЧЕВЫЕ СЦЕНЫ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46413230-D81B-4FB7-A120-52685BB14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45D5FF"/>
                </a:solidFill>
              </a:defRPr>
            </a:pPr>
            <a:r>
              <a:rPr sz="1050" b="1">
                <a:solidFill>
                  <a:srgbClr val="45D5FF"/>
                </a:solidFill>
              </a:rPr>
              <a:t>01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E611D307-781D-47D1-AA83-A35F6E1BC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1816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7FAFF"/>
                </a:solidFill>
              </a:defRPr>
            </a:pPr>
            <a:r>
              <a:rPr sz="1275" b="1">
                <a:solidFill>
                  <a:srgbClr val="F7FAFF"/>
                </a:solidFill>
              </a:rPr>
              <a:t>ВЕРА НА БАШНЕ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F6A61F33-9A80-43E3-B680-EE6C17F02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524500"/>
            <a:ext cx="2038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AFC1D1"/>
                </a:solidFill>
              </a:defRPr>
            </a:pPr>
            <a:r>
              <a:rPr sz="1050" b="0">
                <a:solidFill>
                  <a:srgbClr val="AFC1D1"/>
                </a:solidFill>
              </a:rPr>
              <a:t>Физический риск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F9B8BEF5-FEB7-46AB-8098-7674D4269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2197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B14E"/>
                </a:solidFill>
              </a:defRPr>
            </a:pPr>
            <a:r>
              <a:rPr sz="1050" b="1">
                <a:solidFill>
                  <a:srgbClr val="FFB14E"/>
                </a:solidFill>
              </a:rPr>
              <a:t>02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59A6A87D-41FE-4601-A447-487CE1C4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1816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7FAFF"/>
                </a:solidFill>
              </a:defRPr>
            </a:pPr>
            <a:r>
              <a:rPr sz="1275" b="1">
                <a:solidFill>
                  <a:srgbClr val="F7FAFF"/>
                </a:solidFill>
              </a:rPr>
              <a:t>ДАША + СФИНКС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58B608A9-ACCE-4EC0-BA9D-9F8F4D19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524500"/>
            <a:ext cx="2038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AFC1D1"/>
                </a:solidFill>
              </a:defRPr>
            </a:pPr>
            <a:r>
              <a:rPr sz="1050" b="0">
                <a:solidFill>
                  <a:srgbClr val="AFC1D1"/>
                </a:solidFill>
              </a:rPr>
              <a:t>Интеллектуальный прорыв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660416C8-2CB8-4856-8142-56BD2B4FD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2197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4FA3"/>
                </a:solidFill>
              </a:defRPr>
            </a:pPr>
            <a:r>
              <a:rPr sz="1050" b="1">
                <a:solidFill>
                  <a:srgbClr val="FF4FA3"/>
                </a:solidFill>
              </a:rPr>
              <a:t>03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2F525998-1A22-4511-87D3-9B79207DC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51816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7FAFF"/>
                </a:solidFill>
              </a:defRPr>
            </a:pPr>
            <a:r>
              <a:rPr sz="1275" b="1">
                <a:solidFill>
                  <a:srgbClr val="F7FAFF"/>
                </a:solidFill>
              </a:rPr>
              <a:t>АЛИСА + КУЛОН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0E3E6E87-9069-41DC-B049-72CADE323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5524500"/>
            <a:ext cx="2038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AFC1D1"/>
                </a:solidFill>
              </a:defRPr>
            </a:pPr>
            <a:r>
              <a:rPr sz="1050" b="0">
                <a:solidFill>
                  <a:srgbClr val="AFC1D1"/>
                </a:solidFill>
              </a:rPr>
              <a:t>Социальная наблюдательность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BE2D2E7A-1365-45BB-BF07-31CC941C7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2197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CE1A1"/>
                </a:solidFill>
              </a:defRPr>
            </a:pPr>
            <a:r>
              <a:rPr sz="1050" b="1">
                <a:solidFill>
                  <a:srgbClr val="5CE1A1"/>
                </a:solidFill>
              </a:rPr>
              <a:t>04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5A8504A9-7204-4384-BEAD-D2A62B5D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1816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7FAFF"/>
                </a:solidFill>
              </a:defRPr>
            </a:pPr>
            <a:r>
              <a:rPr sz="1275" b="1">
                <a:solidFill>
                  <a:srgbClr val="F7FAFF"/>
                </a:solidFill>
              </a:rPr>
              <a:t>ТРОЕ НА КРЫШЕ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0F3E122C-EE23-42DC-8376-8A5076ABF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524500"/>
            <a:ext cx="2038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AFC1D1"/>
                </a:solidFill>
              </a:defRPr>
            </a:pPr>
            <a:r>
              <a:rPr sz="1050" b="0">
                <a:solidFill>
                  <a:srgbClr val="AFC1D1"/>
                </a:solidFill>
              </a:rPr>
              <a:t>Эмоциональная развязка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111D78-8DF8-4688-8626-CF0255EE3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18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539ACEE5-BDB6-4D67-9E86-A84BF96E7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19" name="footer-page">
            <a:extLst xmlns:a="http://schemas.openxmlformats.org/drawingml/2006/main">
              <a:ext uri="{FF2B5EF4-FFF2-40B4-BE49-F238E27FC236}">
                <a16:creationId xmlns:a16="http://schemas.microsoft.com/office/drawing/2014/main" id="{29139D40-6F9B-490F-BE5D-C3D8A8CE5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08 / 13</a:t>
            </a:r>
          </a:p>
        </p:txBody>
      </p:sp>
    </p:spTree>
    <p:extLst>
      <p:ext uri="{BB962C8B-B14F-4D97-AF65-F5344CB8AC3E}">
        <p14:creationId xmlns:p14="http://schemas.microsoft.com/office/powerpoint/2010/main" val="9156808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4260599-154D-4AD6-B4C7-E2FB540E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2C9F39A2-25EA-414E-B243-B107B3744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43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4FA3"/>
                </a:solidFill>
              </a:defRPr>
            </a:pPr>
            <a:r>
              <a:rPr sz="1050" b="1">
                <a:solidFill>
                  <a:srgbClr val="FF4FA3"/>
                </a:solidFill>
              </a:rPr>
              <a:t>ПОЗИЦИОНИРОВАНИЕ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8D466D19-FCF8-48CF-ADC8-D2B628D5F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857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7FAFF"/>
                </a:solidFill>
              </a:defRPr>
            </a:pPr>
            <a:r>
              <a:rPr sz="3150" b="1">
                <a:solidFill>
                  <a:srgbClr val="F7FAFF"/>
                </a:solidFill>
              </a:rPr>
              <a:t>ПОЧЕМУ ЭТО НЕ ЕЩЁ ОДИН</a:t>
            </a:r>
          </a:p>
          <a:p xmlns:a="http://schemas.openxmlformats.org/drawingml/2006/main">
            <a:pPr algn="l">
              <a:buNone/>
              <a:defRPr sz="3150" b="1">
                <a:solidFill>
                  <a:srgbClr val="F7FAFF"/>
                </a:solidFill>
              </a:defRPr>
            </a:pPr>
            <a:r>
              <a:rPr sz="3150" b="1">
                <a:solidFill>
                  <a:srgbClr val="F7FAFF"/>
                </a:solidFill>
              </a:rPr>
              <a:t>ПОДРОСТКОВЫЙ СЕРИАЛ.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4C960401-E650-429B-8758-0A3467B54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AFC1D1"/>
                </a:solidFill>
              </a:defRPr>
            </a:pPr>
            <a:r>
              <a:rPr sz="1200" b="1">
                <a:solidFill>
                  <a:srgbClr val="AFC1D1"/>
                </a:solidFill>
              </a:rPr>
              <a:t>ТИПИЧНЫЙ ФОРМАТ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B5A693AC-F73D-445B-9EB4-F9546C50A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98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45D5FF"/>
                </a:solidFill>
              </a:defRPr>
            </a:pPr>
            <a:r>
              <a:rPr sz="1200" b="1">
                <a:solidFill>
                  <a:srgbClr val="45D5FF"/>
                </a:solidFill>
              </a:rPr>
              <a:t>«МАТРИЦА ПОДРУГ»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A873D248-92F2-4B9C-837F-75CDFDD6C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5A45"/>
                </a:solidFill>
              </a:defRPr>
            </a:pPr>
            <a:r>
              <a:rPr sz="1650" b="1">
                <a:solidFill>
                  <a:srgbClr val="FF5A45"/>
                </a:solidFill>
              </a:rPr>
              <a:t>×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3012910E-DD83-41FF-B600-C31601D24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AFC1D1"/>
                </a:solidFill>
              </a:defRPr>
            </a:pPr>
            <a:r>
              <a:rPr sz="1425" b="0">
                <a:solidFill>
                  <a:srgbClr val="AFC1D1"/>
                </a:solidFill>
              </a:rPr>
              <a:t>Любовный треугольник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D8EAB5EB-189F-4FA1-B11C-232A3DCD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241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5CE1A1"/>
                </a:solidFill>
              </a:defRPr>
            </a:pPr>
            <a:r>
              <a:rPr sz="1650" b="1">
                <a:solidFill>
                  <a:srgbClr val="5CE1A1"/>
                </a:solidFill>
              </a:rPr>
              <a:t>+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345C44F6-C7E8-46C3-AF2F-7260299E2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7241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F7FAFF"/>
                </a:solidFill>
              </a:defRPr>
            </a:pPr>
            <a:r>
              <a:rPr sz="1425" b="0">
                <a:solidFill>
                  <a:srgbClr val="F7FAFF"/>
                </a:solidFill>
              </a:rPr>
              <a:t>Дружба и командная работа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AFB146CC-D68E-4EC6-9FF6-502F073B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5A45"/>
                </a:solidFill>
              </a:defRPr>
            </a:pPr>
            <a:r>
              <a:rPr sz="1650" b="1">
                <a:solidFill>
                  <a:srgbClr val="FF5A45"/>
                </a:solidFill>
              </a:rPr>
              <a:t>×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D612FEF8-88B7-4163-B878-49AB5E65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147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AFC1D1"/>
                </a:solidFill>
              </a:defRPr>
            </a:pPr>
            <a:r>
              <a:rPr sz="1425" b="0">
                <a:solidFill>
                  <a:srgbClr val="AFC1D1"/>
                </a:solidFill>
              </a:rPr>
              <a:t>Пассивная героиня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22A613F7-08BF-43BD-B731-FCB339400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147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5CE1A1"/>
                </a:solidFill>
              </a:defRPr>
            </a:pPr>
            <a:r>
              <a:rPr sz="1650" b="1">
                <a:solidFill>
                  <a:srgbClr val="5CE1A1"/>
                </a:solidFill>
              </a:rPr>
              <a:t>+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B0AADD20-44D0-473B-9559-D082BC540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3147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F7FAFF"/>
                </a:solidFill>
              </a:defRPr>
            </a:pPr>
            <a:r>
              <a:rPr sz="1425" b="0">
                <a:solidFill>
                  <a:srgbClr val="F7FAFF"/>
                </a:solidFill>
              </a:rPr>
              <a:t>Три активные героини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68364479-E263-4BCE-81DC-C484B0ED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5A45"/>
                </a:solidFill>
              </a:defRPr>
            </a:pPr>
            <a:r>
              <a:rPr sz="1650" b="1">
                <a:solidFill>
                  <a:srgbClr val="FF5A45"/>
                </a:solidFill>
              </a:rPr>
              <a:t>×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D9832F27-C20C-4691-9D0F-37465C746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05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AFC1D1"/>
                </a:solidFill>
              </a:defRPr>
            </a:pPr>
            <a:r>
              <a:rPr sz="1425" b="0">
                <a:solidFill>
                  <a:srgbClr val="AFC1D1"/>
                </a:solidFill>
              </a:rPr>
              <a:t>Магия без правил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ECCE0E33-9CB0-4C07-B4B9-E94EEB8C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052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5CE1A1"/>
                </a:solidFill>
              </a:defRPr>
            </a:pPr>
            <a:r>
              <a:rPr sz="1650" b="1">
                <a:solidFill>
                  <a:srgbClr val="5CE1A1"/>
                </a:solidFill>
              </a:rPr>
              <a:t>+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25A84250-1C2F-4BC7-8030-20CD8A91A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9052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F7FAFF"/>
                </a:solidFill>
              </a:defRPr>
            </a:pPr>
            <a:r>
              <a:rPr sz="1425" b="0">
                <a:solidFill>
                  <a:srgbClr val="F7FAFF"/>
                </a:solidFill>
              </a:rPr>
              <a:t>Правдоподобный sci-fi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C3132916-63F9-4D1A-B259-212039BEF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5A45"/>
                </a:solidFill>
              </a:defRPr>
            </a:pPr>
            <a:r>
              <a:rPr sz="1650" b="1">
                <a:solidFill>
                  <a:srgbClr val="FF5A45"/>
                </a:solidFill>
              </a:rPr>
              <a:t>×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F5853778-7494-4747-B4DE-8248E7B27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958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AFC1D1"/>
                </a:solidFill>
              </a:defRPr>
            </a:pPr>
            <a:r>
              <a:rPr sz="1425" b="0">
                <a:solidFill>
                  <a:srgbClr val="AFC1D1"/>
                </a:solidFill>
              </a:rPr>
              <a:t>Проблему решают взрослые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034031A4-7C8D-42D6-BD4D-AF1EDED0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4958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5CE1A1"/>
                </a:solidFill>
              </a:defRPr>
            </a:pPr>
            <a:r>
              <a:rPr sz="1650" b="1">
                <a:solidFill>
                  <a:srgbClr val="5CE1A1"/>
                </a:solidFill>
              </a:rPr>
              <a:t>+</a:t>
            </a:r>
          </a:p>
        </p:txBody>
      </p:sp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5B999A1D-013D-4C56-A1A1-1D622C59D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4958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F7FAFF"/>
                </a:solidFill>
              </a:defRPr>
            </a:pPr>
            <a:r>
              <a:rPr sz="1425" b="0">
                <a:solidFill>
                  <a:srgbClr val="F7FAFF"/>
                </a:solidFill>
              </a:rPr>
              <a:t>Подростки меняют ситуацию</a:t>
            </a:r>
          </a:p>
        </p:txBody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55D97746-BBE8-46F3-9BFF-C3578CB4C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863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5A45"/>
                </a:solidFill>
              </a:defRPr>
            </a:pPr>
            <a:r>
              <a:rPr sz="1650" b="1">
                <a:solidFill>
                  <a:srgbClr val="FF5A45"/>
                </a:solidFill>
              </a:rPr>
              <a:t>×</a:t>
            </a:r>
          </a:p>
        </p:txBody>
      </p:sp>
      <p:sp>
        <p:nvSpPr>
          <p:cNvPr id="23" name="text">
            <a:extLst xmlns:a="http://schemas.openxmlformats.org/drawingml/2006/main">
              <a:ext uri="{FF2B5EF4-FFF2-40B4-BE49-F238E27FC236}">
                <a16:creationId xmlns:a16="http://schemas.microsoft.com/office/drawing/2014/main" id="{8383988E-B903-4845-8866-05D72DA9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0863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AFC1D1"/>
                </a:solidFill>
              </a:defRPr>
            </a:pPr>
            <a:r>
              <a:rPr sz="1425" b="0">
                <a:solidFill>
                  <a:srgbClr val="AFC1D1"/>
                </a:solidFill>
              </a:rPr>
              <a:t>Один жанр</a:t>
            </a:r>
          </a:p>
        </p:txBody>
      </p:sp>
      <p:sp>
        <p:nvSpPr>
          <p:cNvPr id="24" name="text">
            <a:extLst xmlns:a="http://schemas.openxmlformats.org/drawingml/2006/main">
              <a:ext uri="{FF2B5EF4-FFF2-40B4-BE49-F238E27FC236}">
                <a16:creationId xmlns:a16="http://schemas.microsoft.com/office/drawing/2014/main" id="{0D02B263-955F-43E7-8DBD-2FCD9CF9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863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5CE1A1"/>
                </a:solidFill>
              </a:defRPr>
            </a:pPr>
            <a:r>
              <a:rPr sz="1650" b="1">
                <a:solidFill>
                  <a:srgbClr val="5CE1A1"/>
                </a:solidFill>
              </a:rPr>
              <a:t>+</a:t>
            </a:r>
          </a:p>
        </p:txBody>
      </p:sp>
      <p:sp>
        <p:nvSpPr>
          <p:cNvPr id="25" name="text">
            <a:extLst xmlns:a="http://schemas.openxmlformats.org/drawingml/2006/main">
              <a:ext uri="{FF2B5EF4-FFF2-40B4-BE49-F238E27FC236}">
                <a16:creationId xmlns:a16="http://schemas.microsoft.com/office/drawing/2014/main" id="{5454BEB6-4D2E-4075-BE68-45EF7C84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086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F7FAFF"/>
                </a:solidFill>
              </a:defRPr>
            </a:pPr>
            <a:r>
              <a:rPr sz="1425" b="0">
                <a:solidFill>
                  <a:srgbClr val="F7FAFF"/>
                </a:solidFill>
              </a:rPr>
              <a:t>Приключение + детектив + драма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D7C1A9-CD72-4C75-9B9C-E7F0CA083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33600"/>
            <a:ext cx="9525" cy="3333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DE0E20-0E14-4C5F-B64B-6276A8CE9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28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135543D8-88E7-4063-BE11-36F7D149C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29" name="footer-page">
            <a:extLst xmlns:a="http://schemas.openxmlformats.org/drawingml/2006/main">
              <a:ext uri="{FF2B5EF4-FFF2-40B4-BE49-F238E27FC236}">
                <a16:creationId xmlns:a16="http://schemas.microsoft.com/office/drawing/2014/main" id="{E8FCB856-7BB7-41A6-BADA-2822CA8E4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09 / 13</a:t>
            </a:r>
          </a:p>
        </p:txBody>
      </p:sp>
    </p:spTree>
    <p:extLst>
      <p:ext uri="{BB962C8B-B14F-4D97-AF65-F5344CB8AC3E}">
        <p14:creationId xmlns:p14="http://schemas.microsoft.com/office/powerpoint/2010/main" val="16792238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1C826D-BD2E-4ACE-BF9E-2D5EEB61C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D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662C5862-6238-4CFE-B316-BCBA6C1E2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43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45D5FF"/>
                </a:solidFill>
              </a:defRPr>
            </a:pPr>
            <a:r>
              <a:rPr sz="1050" b="1">
                <a:solidFill>
                  <a:srgbClr val="45D5FF"/>
                </a:solidFill>
              </a:rPr>
              <a:t>ВИЗУАЛЬНЫЙ ЯЗЫК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83CED2E9-3332-4222-92FB-4840AAA1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4953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7FAFF"/>
                </a:solidFill>
              </a:defRPr>
            </a:pPr>
            <a:r>
              <a:rPr sz="3450" b="1">
                <a:solidFill>
                  <a:srgbClr val="F7FAFF"/>
                </a:solidFill>
              </a:rPr>
              <a:t>ТЕПЛО ЛЮДЕЙ.</a:t>
            </a:r>
          </a:p>
          <a:p xmlns:a="http://schemas.openxmlformats.org/drawingml/2006/main">
            <a:pPr algn="l">
              <a:buNone/>
              <a:defRPr sz="3450" b="1">
                <a:solidFill>
                  <a:srgbClr val="F7FAFF"/>
                </a:solidFill>
              </a:defRPr>
            </a:pPr>
            <a:r>
              <a:rPr sz="3450" b="1">
                <a:solidFill>
                  <a:srgbClr val="F7FAFF"/>
                </a:solidFill>
              </a:rPr>
              <a:t>ХОЛОД СИСТЕМЫ.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BA46E9E8-7E64-4C2A-80D1-4C93E92F2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028700"/>
            <a:ext cx="4476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AFC1D1"/>
                </a:solidFill>
              </a:defRPr>
            </a:pPr>
            <a:r>
              <a:rPr sz="1500" b="0">
                <a:solidFill>
                  <a:srgbClr val="AFC1D1"/>
                </a:solidFill>
              </a:rPr>
              <a:t>Реализм с лёгким sci-fi: чистые интерфейсы, неоновые сигналы, голографические слои — без грязного киберпанка.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E5DB35-979A-44BC-901A-A3E679FA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2095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E6D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C13A9448-0541-4770-ACD4-291F5898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24955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7FAFF"/>
                </a:solidFill>
              </a:defRPr>
            </a:pPr>
            <a:r>
              <a:rPr sz="1275" b="1">
                <a:solidFill>
                  <a:srgbClr val="F7FAFF"/>
                </a:solidFill>
              </a:rPr>
              <a:t>ДОМ / ДРУЖБА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273249A0-C2D7-4ACD-ACBD-B2A15168C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27813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FC1D1"/>
                </a:solidFill>
              </a:defRPr>
            </a:pPr>
            <a:r>
              <a:rPr sz="1200" b="0">
                <a:solidFill>
                  <a:srgbClr val="AFC1D1"/>
                </a:solidFill>
              </a:rPr>
              <a:t>Тактильный свет, лица, юмор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79E588-0AB9-49F0-807F-A59D8984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2095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29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D5164161-AF8A-4B72-B65D-E429826E8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2766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7FAFF"/>
                </a:solidFill>
              </a:defRPr>
            </a:pPr>
            <a:r>
              <a:rPr sz="1275" b="1">
                <a:solidFill>
                  <a:srgbClr val="F7FAFF"/>
                </a:solidFill>
              </a:rPr>
              <a:t>COSMOS-TECH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D7491CC7-B840-47DE-824E-6F59EF33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5623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FC1D1"/>
                </a:solidFill>
              </a:defRPr>
            </a:pPr>
            <a:r>
              <a:rPr sz="1200" b="0">
                <a:solidFill>
                  <a:srgbClr val="AFC1D1"/>
                </a:solidFill>
              </a:rPr>
              <a:t>Стекло, дистанция, контроль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C04F85-AE8C-43CA-B22D-3C8F6A60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2095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D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8BF1E501-F1F8-4907-91B2-6E6706DE6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0576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7FAFF"/>
                </a:solidFill>
              </a:defRPr>
            </a:pPr>
            <a:r>
              <a:rPr sz="1275" b="1">
                <a:solidFill>
                  <a:srgbClr val="F7FAFF"/>
                </a:solidFill>
              </a:rPr>
              <a:t>ТЕХНОЛОГИЯ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4566AAE7-9D58-4E99-AD00-7005B96E1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34340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FC1D1"/>
                </a:solidFill>
              </a:defRPr>
            </a:pPr>
            <a:r>
              <a:rPr sz="1200" b="0">
                <a:solidFill>
                  <a:srgbClr val="AFC1D1"/>
                </a:solidFill>
              </a:rPr>
              <a:t>Чистые линии, сигналы, Сфинкс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20D927-9FB4-46F4-A42D-9643F6CD1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2095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1B0F6316-F4E1-4DFC-9155-6AF8CC135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8387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7FAFF"/>
                </a:solidFill>
              </a:defRPr>
            </a:pPr>
            <a:r>
              <a:rPr sz="1275" b="1">
                <a:solidFill>
                  <a:srgbClr val="F7FAFF"/>
                </a:solidFill>
              </a:rPr>
              <a:t>ПОДРОСТКОВАЯ ЭНЕРГИЯ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5D6A909F-28BC-4C8E-A13B-14D014D02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51244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FC1D1"/>
                </a:solidFill>
              </a:defRPr>
            </a:pPr>
            <a:r>
              <a:rPr sz="1200" b="0">
                <a:solidFill>
                  <a:srgbClr val="AFC1D1"/>
                </a:solidFill>
              </a:rPr>
              <a:t>Мода, движение, импульс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F46A95-3C37-4808-8C43-194A25C0B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590800"/>
            <a:ext cx="2952750" cy="2438400"/>
          </a:xfrm>
          <a:prstGeom xmlns:a="http://schemas.openxmlformats.org/drawingml/2006/main" prst="roundRect">
            <a:avLst>
              <a:gd name="adj" fmla="val 8594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21C0648C-E44B-424B-84C2-C134CF014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765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45D5FF"/>
                </a:solidFill>
              </a:defRPr>
            </a:pPr>
            <a:r>
              <a:rPr sz="1050" b="1">
                <a:solidFill>
                  <a:srgbClr val="45D5FF"/>
                </a:solidFill>
              </a:rPr>
              <a:t>ТОНАЛЬНОСТЬ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E682AF90-1874-463A-949A-7F8A610C3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2766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7FAFF"/>
                </a:solidFill>
              </a:defRPr>
            </a:pPr>
            <a:r>
              <a:rPr sz="1650" b="1">
                <a:solidFill>
                  <a:srgbClr val="F7FAFF"/>
                </a:solidFill>
              </a:rPr>
              <a:t>ПРИКЛЮЧЕНИЕ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DF0CA5CC-40EF-45EA-9795-94557C87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7338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7FAFF"/>
                </a:solidFill>
              </a:defRPr>
            </a:pPr>
            <a:r>
              <a:rPr sz="1650" b="1">
                <a:solidFill>
                  <a:srgbClr val="F7FAFF"/>
                </a:solidFill>
              </a:rPr>
              <a:t>ТАЙНА</a:t>
            </a:r>
          </a:p>
        </p:txBody>
      </p:sp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1CF0FFA8-7686-4345-AFEE-BADC8FF3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1910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7FAFF"/>
                </a:solidFill>
              </a:defRPr>
            </a:pPr>
            <a:r>
              <a:rPr sz="1650" b="1">
                <a:solidFill>
                  <a:srgbClr val="F7FAFF"/>
                </a:solidFill>
              </a:rPr>
              <a:t>ЮМОР</a:t>
            </a:r>
          </a:p>
        </p:txBody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F45FE698-9A57-4A01-84BD-6A90F6803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552950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FFB14E"/>
                </a:solidFill>
              </a:defRPr>
            </a:pPr>
            <a:r>
              <a:rPr sz="1125" b="1">
                <a:solidFill>
                  <a:srgbClr val="FFB14E"/>
                </a:solidFill>
              </a:rPr>
              <a:t>ЭМОЦИОНАЛЬНАЯ</a:t>
            </a:r>
          </a:p>
          <a:p xmlns:a="http://schemas.openxmlformats.org/drawingml/2006/main">
            <a:pPr algn="l">
              <a:buNone/>
              <a:defRPr sz="1125" b="1">
                <a:solidFill>
                  <a:srgbClr val="FFB14E"/>
                </a:solidFill>
              </a:defRPr>
            </a:pPr>
            <a:r>
              <a:rPr sz="1125" b="1">
                <a:solidFill>
                  <a:srgbClr val="FFB14E"/>
                </a:solidFill>
              </a:rPr>
              <a:t>ПРАВДА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B5B4A5-6B23-4CE7-929A-54A1F6A29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24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918125AB-7C7F-4244-BA1E-30D6A7E3E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25" name="footer-page">
            <a:extLst xmlns:a="http://schemas.openxmlformats.org/drawingml/2006/main">
              <a:ext uri="{FF2B5EF4-FFF2-40B4-BE49-F238E27FC236}">
                <a16:creationId xmlns:a16="http://schemas.microsoft.com/office/drawing/2014/main" id="{717FF4B7-93D0-4D26-B1C8-59DC684D7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10 / 13</a:t>
            </a:r>
          </a:p>
        </p:txBody>
      </p:sp>
    </p:spTree>
    <p:extLst>
      <p:ext uri="{BB962C8B-B14F-4D97-AF65-F5344CB8AC3E}">
        <p14:creationId xmlns:p14="http://schemas.microsoft.com/office/powerpoint/2010/main" val="20317904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EFCD69-EB10-4B76-8B0D-E5446232B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AF6AF086-9D8F-4E5A-B350-31B557ED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43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B14E"/>
                </a:solidFill>
              </a:defRPr>
            </a:pPr>
            <a:r>
              <a:rPr sz="1050" b="1">
                <a:solidFill>
                  <a:srgbClr val="FFB14E"/>
                </a:solidFill>
              </a:rPr>
              <a:t>ТЕМЫ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1A196219-D261-4E21-8F11-249D17DA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14400"/>
            <a:ext cx="666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F7FAFF"/>
                </a:solidFill>
              </a:defRPr>
            </a:pPr>
            <a:r>
              <a:rPr sz="3600" b="1">
                <a:solidFill>
                  <a:srgbClr val="F7FAFF"/>
                </a:solidFill>
              </a:rPr>
              <a:t>ДРУЖБА — ЭТО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F7FAFF"/>
                </a:solidFill>
              </a:defRPr>
            </a:pPr>
            <a:r>
              <a:rPr sz="3600" b="1">
                <a:solidFill>
                  <a:srgbClr val="F7FAFF"/>
                </a:solidFill>
              </a:rPr>
              <a:t>СУПЕРСПОСОБНОСТЬ.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54EEB3-5D27-4673-BFA7-C1F18594A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81250"/>
            <a:ext cx="2933700" cy="2933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45D5FF"/>
            </a:solidFill>
            <a:prstDash val="solid"/>
          </a:ln>
        </p:spPr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67AB68D0-B2BB-4931-8CA1-AB0945E8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4861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45D5FF"/>
                </a:solidFill>
              </a:defRPr>
            </a:pPr>
            <a:r>
              <a:rPr sz="2550" b="1">
                <a:solidFill>
                  <a:srgbClr val="45D5FF"/>
                </a:solidFill>
              </a:rPr>
              <a:t>ДРУЖБА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B0EEA0-7828-4CA3-AE52-3B79E35E8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09850"/>
            <a:ext cx="571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D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4174C433-9B02-417A-AA2B-E3C8850A7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098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7FAFF"/>
                </a:solidFill>
              </a:defRPr>
            </a:pPr>
            <a:r>
              <a:rPr sz="1575" b="1">
                <a:solidFill>
                  <a:srgbClr val="F7FAFF"/>
                </a:solidFill>
              </a:rPr>
              <a:t>ТЕХНОЛОГИИ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71C71437-840C-4AF2-A545-62F054CC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9085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FC1D1"/>
                </a:solidFill>
              </a:defRPr>
            </a:pPr>
            <a:r>
              <a:rPr sz="1200" b="0">
                <a:solidFill>
                  <a:srgbClr val="AFC1D1"/>
                </a:solidFill>
              </a:rPr>
              <a:t>Важны руки, которые ими управляют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901442-CECA-4616-A114-1E5B52A5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609850"/>
            <a:ext cx="571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42ECCD52-90CA-4792-B501-CADA3576A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6098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7FAFF"/>
                </a:solidFill>
              </a:defRPr>
            </a:pPr>
            <a:r>
              <a:rPr sz="1575" b="1">
                <a:solidFill>
                  <a:srgbClr val="F7FAFF"/>
                </a:solidFill>
              </a:rPr>
              <a:t>ДОВЕРИЕ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9696775B-C18F-443C-9728-9792C94B5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99085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FC1D1"/>
                </a:solidFill>
              </a:defRPr>
            </a:pPr>
            <a:r>
              <a:rPr sz="1200" b="0">
                <a:solidFill>
                  <a:srgbClr val="AFC1D1"/>
                </a:solidFill>
              </a:rPr>
              <a:t>Сильнее тотального контроля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B404C2-1F0F-43AA-BE36-EDF1A074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67250"/>
            <a:ext cx="571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2D5DA4E7-CFC4-4FF0-AE2C-A0389AA0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672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7FAFF"/>
                </a:solidFill>
              </a:defRPr>
            </a:pPr>
            <a:r>
              <a:rPr sz="1575" b="1">
                <a:solidFill>
                  <a:srgbClr val="F7FAFF"/>
                </a:solidFill>
              </a:rPr>
              <a:t>УНИКАЛЬНОСТЬ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28036A0F-5F43-49BC-9BBA-B934A479B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4825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FC1D1"/>
                </a:solidFill>
              </a:defRPr>
            </a:pPr>
            <a:r>
              <a:rPr sz="1200" b="0">
                <a:solidFill>
                  <a:srgbClr val="AFC1D1"/>
                </a:solidFill>
              </a:rPr>
              <a:t>Каждая героиня нужна команде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8C3325-0D0D-4CB5-8D02-82FC1238D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667250"/>
            <a:ext cx="571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CE1A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2382404E-9B60-47A2-B8F2-0831DD73C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6672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7FAFF"/>
                </a:solidFill>
              </a:defRPr>
            </a:pPr>
            <a:r>
              <a:rPr sz="1575" b="1">
                <a:solidFill>
                  <a:srgbClr val="F7FAFF"/>
                </a:solidFill>
              </a:rPr>
              <a:t>ВЗРОСЛЕНИЕ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A300EC8C-E97E-4599-8BD8-14D47ED85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5048250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AFC1D1"/>
                </a:solidFill>
              </a:defRPr>
            </a:pPr>
            <a:r>
              <a:rPr sz="1200" b="0">
                <a:solidFill>
                  <a:srgbClr val="AFC1D1"/>
                </a:solidFill>
              </a:rPr>
              <a:t>Принять себя и свои страхи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377C88-62EA-42A4-B58E-430DEF224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19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C50B72AE-5D1A-4380-AA9E-CB6705501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20" name="footer-page">
            <a:extLst xmlns:a="http://schemas.openxmlformats.org/drawingml/2006/main">
              <a:ext uri="{FF2B5EF4-FFF2-40B4-BE49-F238E27FC236}">
                <a16:creationId xmlns:a16="http://schemas.microsoft.com/office/drawing/2014/main" id="{0A0F58B0-3154-46BA-818E-0E9874EEE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11 / 13</a:t>
            </a:r>
          </a:p>
        </p:txBody>
      </p:sp>
    </p:spTree>
    <p:extLst>
      <p:ext uri="{BB962C8B-B14F-4D97-AF65-F5344CB8AC3E}">
        <p14:creationId xmlns:p14="http://schemas.microsoft.com/office/powerpoint/2010/main" val="131368592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2C2598-144A-4BEB-ABBE-78774F5FB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5B8C67A4-AFA3-424A-9087-7CF892812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43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FF4FA3"/>
                </a:solidFill>
              </a:defRPr>
            </a:pPr>
            <a:r>
              <a:rPr sz="1050" b="1">
                <a:solidFill>
                  <a:srgbClr val="FF4FA3"/>
                </a:solidFill>
              </a:rPr>
              <a:t>ФРАНШИЗНЫЙ ПОТЕНЦИАЛ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8696A6D9-C24F-4E30-891B-883AC97CF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857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7FAFF"/>
                </a:solidFill>
              </a:defRPr>
            </a:pPr>
            <a:r>
              <a:rPr sz="3150" b="1">
                <a:solidFill>
                  <a:srgbClr val="F7FAFF"/>
                </a:solidFill>
              </a:rPr>
              <a:t>ИСТОРИЯ НЕ ЗАКАНЧИВАЕТСЯ</a:t>
            </a:r>
          </a:p>
          <a:p xmlns:a="http://schemas.openxmlformats.org/drawingml/2006/main">
            <a:pPr algn="l">
              <a:buNone/>
              <a:defRPr sz="3150" b="1">
                <a:solidFill>
                  <a:srgbClr val="F7FAFF"/>
                </a:solidFill>
              </a:defRPr>
            </a:pPr>
            <a:r>
              <a:rPr sz="3150" b="1">
                <a:solidFill>
                  <a:srgbClr val="F7FAFF"/>
                </a:solidFill>
              </a:rPr>
              <a:t>ПОСЛЕ ВОСЬМОЙ СЕРИИ.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A58657-2382-4896-8330-93205FF86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390900"/>
            <a:ext cx="85725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A4B337-BEEF-4BD9-B61A-66CF7DEF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33700"/>
            <a:ext cx="9144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45D5FF"/>
            </a:solidFill>
            <a:prstDash val="solid"/>
          </a:ln>
        </p:spPr>
      </p:sp>
      <p:sp>
        <p:nvSpPr>
          <p:cNvPr id="6" name="franchise-node-tag">
            <a:extLst xmlns:a="http://schemas.openxmlformats.org/drawingml/2006/main">
              <a:ext uri="{FF2B5EF4-FFF2-40B4-BE49-F238E27FC236}">
                <a16:creationId xmlns:a16="http://schemas.microsoft.com/office/drawing/2014/main" id="{72FA7B4F-0C69-4CD8-9A3B-597CE2483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238500"/>
            <a:ext cx="647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45D5FF"/>
                </a:solidFill>
              </a:defRPr>
            </a:pPr>
            <a:r>
              <a:rPr sz="1125" b="1">
                <a:solidFill>
                  <a:srgbClr val="45D5FF"/>
                </a:solidFill>
              </a:rPr>
              <a:t>S1</a:t>
            </a:r>
          </a:p>
        </p:txBody>
      </p:sp>
      <p:sp>
        <p:nvSpPr>
          <p:cNvPr id="7" name="franchise-node-title">
            <a:extLst xmlns:a="http://schemas.openxmlformats.org/drawingml/2006/main">
              <a:ext uri="{FF2B5EF4-FFF2-40B4-BE49-F238E27FC236}">
                <a16:creationId xmlns:a16="http://schemas.microsoft.com/office/drawing/2014/main" id="{47216853-8E0E-41F2-844D-E0D2D6AB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114800"/>
            <a:ext cx="171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7FAFF"/>
                </a:solidFill>
              </a:defRPr>
            </a:pPr>
            <a:r>
              <a:rPr sz="1200" b="1">
                <a:solidFill>
                  <a:srgbClr val="F7FAFF"/>
                </a:solidFill>
              </a:rPr>
              <a:t>КРИСТАЛЛ</a:t>
            </a:r>
          </a:p>
          <a:p xmlns:a="http://schemas.openxmlformats.org/drawingml/2006/main">
            <a:pPr algn="ctr">
              <a:buNone/>
              <a:defRPr sz="1200" b="1">
                <a:solidFill>
                  <a:srgbClr val="F7FAFF"/>
                </a:solidFill>
              </a:defRPr>
            </a:pPr>
            <a:r>
              <a:rPr sz="1200" b="1">
                <a:solidFill>
                  <a:srgbClr val="F7FAFF"/>
                </a:solidFill>
              </a:rPr>
              <a:t>ТИШИНЫ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C8253E-A469-47D9-BB16-DAE20A64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2933700"/>
            <a:ext cx="9144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FF4FA3"/>
            </a:solidFill>
            <a:prstDash val="solid"/>
          </a:ln>
        </p:spPr>
      </p:sp>
      <p:sp>
        <p:nvSpPr>
          <p:cNvPr id="9" name="franchise-node-tag">
            <a:extLst xmlns:a="http://schemas.openxmlformats.org/drawingml/2006/main">
              <a:ext uri="{FF2B5EF4-FFF2-40B4-BE49-F238E27FC236}">
                <a16:creationId xmlns:a16="http://schemas.microsoft.com/office/drawing/2014/main" id="{6A68E407-065E-4C87-8297-4E5A3F485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3238500"/>
            <a:ext cx="647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4FA3"/>
                </a:solidFill>
              </a:defRPr>
            </a:pPr>
            <a:r>
              <a:rPr sz="1125" b="1">
                <a:solidFill>
                  <a:srgbClr val="FF4FA3"/>
                </a:solidFill>
              </a:rPr>
              <a:t>S2</a:t>
            </a:r>
          </a:p>
        </p:txBody>
      </p:sp>
      <p:sp>
        <p:nvSpPr>
          <p:cNvPr id="10" name="franchise-node-title">
            <a:extLst xmlns:a="http://schemas.openxmlformats.org/drawingml/2006/main">
              <a:ext uri="{FF2B5EF4-FFF2-40B4-BE49-F238E27FC236}">
                <a16:creationId xmlns:a16="http://schemas.microsoft.com/office/drawing/2014/main" id="{B3327EE4-3BED-40E1-9496-8A927F5DE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114800"/>
            <a:ext cx="171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7FAFF"/>
                </a:solidFill>
              </a:defRPr>
            </a:pPr>
            <a:r>
              <a:rPr sz="1200" b="1">
                <a:solidFill>
                  <a:srgbClr val="F7FAFF"/>
                </a:solidFill>
              </a:rPr>
              <a:t>СФИНКС 2.0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7A1A7D-EE36-4B64-8211-E2E7D4D37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933700"/>
            <a:ext cx="9144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FFB14E"/>
            </a:solidFill>
            <a:prstDash val="solid"/>
          </a:ln>
        </p:spPr>
      </p:sp>
      <p:sp>
        <p:nvSpPr>
          <p:cNvPr id="12" name="franchise-node-tag">
            <a:extLst xmlns:a="http://schemas.openxmlformats.org/drawingml/2006/main">
              <a:ext uri="{FF2B5EF4-FFF2-40B4-BE49-F238E27FC236}">
                <a16:creationId xmlns:a16="http://schemas.microsoft.com/office/drawing/2014/main" id="{B6349264-860B-4D3C-8275-899F3E36E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238500"/>
            <a:ext cx="647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B14E"/>
                </a:solidFill>
              </a:defRPr>
            </a:pPr>
            <a:r>
              <a:rPr sz="1125" b="1">
                <a:solidFill>
                  <a:srgbClr val="FFB14E"/>
                </a:solidFill>
              </a:rPr>
              <a:t>S3</a:t>
            </a:r>
          </a:p>
        </p:txBody>
      </p:sp>
      <p:sp>
        <p:nvSpPr>
          <p:cNvPr id="13" name="franchise-node-title">
            <a:extLst xmlns:a="http://schemas.openxmlformats.org/drawingml/2006/main">
              <a:ext uri="{FF2B5EF4-FFF2-40B4-BE49-F238E27FC236}">
                <a16:creationId xmlns:a16="http://schemas.microsoft.com/office/drawing/2014/main" id="{7D8ED2FF-6FA6-4E2E-9B6E-7834C5FB5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114800"/>
            <a:ext cx="171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7FAFF"/>
                </a:solidFill>
              </a:defRPr>
            </a:pPr>
            <a:r>
              <a:rPr sz="1200" b="1">
                <a:solidFill>
                  <a:srgbClr val="F7FAFF"/>
                </a:solidFill>
              </a:rPr>
              <a:t>ГЕРОИНИ</a:t>
            </a:r>
          </a:p>
          <a:p xmlns:a="http://schemas.openxmlformats.org/drawingml/2006/main">
            <a:pPr algn="ctr">
              <a:buNone/>
              <a:defRPr sz="1200" b="1">
                <a:solidFill>
                  <a:srgbClr val="F7FAFF"/>
                </a:solidFill>
              </a:defRPr>
            </a:pPr>
            <a:r>
              <a:rPr sz="1200" b="1">
                <a:solidFill>
                  <a:srgbClr val="F7FAFF"/>
                </a:solidFill>
              </a:rPr>
              <a:t>СТАРШЕ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AE55E6-A1BC-4E96-B3CE-AFA6FDEA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933700"/>
            <a:ext cx="9144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5CE1A1"/>
            </a:solidFill>
            <a:prstDash val="solid"/>
          </a:ln>
        </p:spPr>
      </p:sp>
      <p:sp>
        <p:nvSpPr>
          <p:cNvPr id="15" name="franchise-node-tag">
            <a:extLst xmlns:a="http://schemas.openxmlformats.org/drawingml/2006/main">
              <a:ext uri="{FF2B5EF4-FFF2-40B4-BE49-F238E27FC236}">
                <a16:creationId xmlns:a16="http://schemas.microsoft.com/office/drawing/2014/main" id="{380ED428-B8BC-4238-B472-26B439FD1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9025" y="3238500"/>
            <a:ext cx="647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5CE1A1"/>
                </a:solidFill>
              </a:defRPr>
            </a:pPr>
            <a:r>
              <a:rPr sz="1125" b="1">
                <a:solidFill>
                  <a:srgbClr val="5CE1A1"/>
                </a:solidFill>
              </a:rPr>
              <a:t>P</a:t>
            </a:r>
          </a:p>
        </p:txBody>
      </p:sp>
      <p:sp>
        <p:nvSpPr>
          <p:cNvPr id="16" name="franchise-node-title">
            <a:extLst xmlns:a="http://schemas.openxmlformats.org/drawingml/2006/main">
              <a:ext uri="{FF2B5EF4-FFF2-40B4-BE49-F238E27FC236}">
                <a16:creationId xmlns:a16="http://schemas.microsoft.com/office/drawing/2014/main" id="{3F2AA243-4957-4257-A0C4-AAB8A07FC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114800"/>
            <a:ext cx="171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7FAFF"/>
                </a:solidFill>
              </a:defRPr>
            </a:pPr>
            <a:r>
              <a:rPr sz="1200" b="1">
                <a:solidFill>
                  <a:srgbClr val="F7FAFF"/>
                </a:solidFill>
              </a:rPr>
              <a:t>ПРИКВЕЛ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64CAF0-DAF8-4B28-9BDC-BE788D682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933700"/>
            <a:ext cx="9144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F7FAFF"/>
            </a:solidFill>
            <a:prstDash val="solid"/>
          </a:ln>
        </p:spPr>
      </p:sp>
      <p:sp>
        <p:nvSpPr>
          <p:cNvPr id="18" name="franchise-node-tag">
            <a:extLst xmlns:a="http://schemas.openxmlformats.org/drawingml/2006/main">
              <a:ext uri="{FF2B5EF4-FFF2-40B4-BE49-F238E27FC236}">
                <a16:creationId xmlns:a16="http://schemas.microsoft.com/office/drawing/2014/main" id="{C2C67DBF-A8A9-4318-9FBB-AD7D3AA21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238500"/>
            <a:ext cx="647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7FAFF"/>
                </a:solidFill>
              </a:defRPr>
            </a:pPr>
            <a:r>
              <a:rPr sz="1125" b="1">
                <a:solidFill>
                  <a:srgbClr val="F7FAFF"/>
                </a:solidFill>
              </a:rPr>
              <a:t>360°</a:t>
            </a:r>
          </a:p>
        </p:txBody>
      </p:sp>
      <p:sp>
        <p:nvSpPr>
          <p:cNvPr id="19" name="franchise-node-title">
            <a:extLst xmlns:a="http://schemas.openxmlformats.org/drawingml/2006/main">
              <a:ext uri="{FF2B5EF4-FFF2-40B4-BE49-F238E27FC236}">
                <a16:creationId xmlns:a16="http://schemas.microsoft.com/office/drawing/2014/main" id="{FFF7ED1D-00B6-4D9F-9B99-EBA6A99B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114800"/>
            <a:ext cx="171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7FAFF"/>
                </a:solidFill>
              </a:defRPr>
            </a:pPr>
            <a:r>
              <a:rPr sz="1200" b="1">
                <a:solidFill>
                  <a:srgbClr val="F7FAFF"/>
                </a:solidFill>
              </a:rPr>
              <a:t>КОМИКС</a:t>
            </a:r>
          </a:p>
          <a:p xmlns:a="http://schemas.openxmlformats.org/drawingml/2006/main">
            <a:pPr algn="ctr">
              <a:buNone/>
              <a:defRPr sz="1200" b="1">
                <a:solidFill>
                  <a:srgbClr val="F7FAFF"/>
                </a:solidFill>
              </a:defRPr>
            </a:pPr>
            <a:r>
              <a:rPr sz="1200" b="1">
                <a:solidFill>
                  <a:srgbClr val="F7FAFF"/>
                </a:solidFill>
              </a:rPr>
              <a:t>+ МЕРЧ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E61AFE-9333-4EC4-9AEA-3FC57C7F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820400" cy="704850"/>
          </a:xfrm>
          <a:prstGeom xmlns:a="http://schemas.openxmlformats.org/drawingml/2006/main" prst="roundRect">
            <a:avLst>
              <a:gd name="adj" fmla="val 24324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57C9E62B-834A-45B5-82D1-80C3E57A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40067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45D5FF"/>
                </a:solidFill>
              </a:defRPr>
            </a:pPr>
            <a:r>
              <a:rPr sz="1050" b="1">
                <a:solidFill>
                  <a:srgbClr val="45D5FF"/>
                </a:solidFill>
              </a:rPr>
              <a:t>МАСШТАБИРОВАНИЕ</a:t>
            </a:r>
          </a:p>
        </p:txBody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71C39B4C-532C-4393-B676-D23C2612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372100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F7FAFF"/>
                </a:solidFill>
              </a:defRPr>
            </a:pPr>
            <a:r>
              <a:rPr sz="1275" b="0">
                <a:solidFill>
                  <a:srgbClr val="F7FAFF"/>
                </a:solidFill>
              </a:rPr>
              <a:t>Новые сезоны меняют угрозу и возраст героинь, сохраняя ядро: дружба, технология, городская тайна.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B4AE59-92D8-4B30-9190-7977C76A8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24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F758941B-3FC5-4DDD-9AB9-C440955F3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25" name="footer-page">
            <a:extLst xmlns:a="http://schemas.openxmlformats.org/drawingml/2006/main">
              <a:ext uri="{FF2B5EF4-FFF2-40B4-BE49-F238E27FC236}">
                <a16:creationId xmlns:a16="http://schemas.microsoft.com/office/drawing/2014/main" id="{DFC874F8-EDC9-4F27-87E3-DF037E557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12 / 13</a:t>
            </a:r>
          </a:p>
        </p:txBody>
      </p:sp>
    </p:spTree>
    <p:extLst>
      <p:ext uri="{BB962C8B-B14F-4D97-AF65-F5344CB8AC3E}">
        <p14:creationId xmlns:p14="http://schemas.microsoft.com/office/powerpoint/2010/main" val="64767619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C7E8002-10AD-4150-9A64-D8573C2A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"/>
            <a:ext cx="2476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5D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AB169399-5A26-4432-8FE3-946F7968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43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45D5FF"/>
                </a:solidFill>
              </a:defRPr>
            </a:pPr>
            <a:r>
              <a:rPr sz="1050" b="1">
                <a:solidFill>
                  <a:srgbClr val="45D5FF"/>
                </a:solidFill>
              </a:rPr>
              <a:t>АУДИТОРИЯ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4100AE28-81B3-4F96-8BAE-EEC949DBC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819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7FAFF"/>
                </a:solidFill>
              </a:defRPr>
            </a:pPr>
            <a:r>
              <a:rPr sz="3150" b="1">
                <a:solidFill>
                  <a:srgbClr val="F7FAFF"/>
                </a:solidFill>
              </a:rPr>
              <a:t>СЕРИАЛ ДЛЯ ПОДРОСТКОВ,</a:t>
            </a:r>
          </a:p>
          <a:p xmlns:a="http://schemas.openxmlformats.org/drawingml/2006/main">
            <a:pPr algn="l">
              <a:buNone/>
              <a:defRPr sz="3150" b="1">
                <a:solidFill>
                  <a:srgbClr val="F7FAFF"/>
                </a:solidFill>
              </a:defRPr>
            </a:pPr>
            <a:r>
              <a:rPr sz="3150" b="1">
                <a:solidFill>
                  <a:srgbClr val="F7FAFF"/>
                </a:solidFill>
              </a:rPr>
              <a:t>КОТОРЫЙ СМОТРЯТ ВМЕСТЕ.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36E6DE71-CBFF-48C1-91CE-A423DB55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AFF"/>
                </a:solidFill>
              </a:defRPr>
            </a:pPr>
            <a:r>
              <a:rPr sz="1350" b="1">
                <a:solidFill>
                  <a:srgbClr val="F7FAFF"/>
                </a:solidFill>
              </a:rPr>
              <a:t>12–14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F4AC1C-BF6F-4C7F-95F2-F04E10232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247900"/>
            <a:ext cx="45720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7D2A9A-E2E8-433C-BF3A-3728A1B4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247900"/>
            <a:ext cx="45720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5D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55D03149-2368-412B-8D8F-F31C1A8A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2955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45D5FF"/>
                </a:solidFill>
              </a:defRPr>
            </a:pPr>
            <a:r>
              <a:rPr sz="1650" b="1">
                <a:solidFill>
                  <a:srgbClr val="45D5FF"/>
                </a:solidFill>
              </a:rPr>
              <a:t>40%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3833A399-E015-464D-B5C9-D35DC11C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AFF"/>
                </a:solidFill>
              </a:defRPr>
            </a:pPr>
            <a:r>
              <a:rPr sz="1350" b="1">
                <a:solidFill>
                  <a:srgbClr val="F7FAFF"/>
                </a:solidFill>
              </a:rPr>
              <a:t>14–17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7119C2-C59E-469F-9DE7-F0AFF7BD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971800"/>
            <a:ext cx="45720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3A9185-DED7-4AF4-B462-872D7AB49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971800"/>
            <a:ext cx="28575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4FA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029EDFFF-C97D-414D-B35D-D865C8C68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0194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4FA3"/>
                </a:solidFill>
              </a:defRPr>
            </a:pPr>
            <a:r>
              <a:rPr sz="1650" b="1">
                <a:solidFill>
                  <a:srgbClr val="FF4FA3"/>
                </a:solidFill>
              </a:rPr>
              <a:t>25%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012F5771-D20A-476F-8177-964858DE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AFF"/>
                </a:solidFill>
              </a:defRPr>
            </a:pPr>
            <a:r>
              <a:rPr sz="1350" b="1">
                <a:solidFill>
                  <a:srgbClr val="F7FAFF"/>
                </a:solidFill>
              </a:rPr>
              <a:t>РОДИТЕЛИ 35–50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B05DA7-295D-495A-B096-9314E4EB8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695700"/>
            <a:ext cx="45720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D32BA6-E99D-41A0-AF1B-4A27DD5DF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695700"/>
            <a:ext cx="22860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B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5CCA494C-8F95-4218-A833-EA5D35B32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7433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B14E"/>
                </a:solidFill>
              </a:defRPr>
            </a:pPr>
            <a:r>
              <a:rPr sz="1650" b="1">
                <a:solidFill>
                  <a:srgbClr val="FFB14E"/>
                </a:solidFill>
              </a:rPr>
              <a:t>20%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ED61D010-C074-4951-A5AA-59A7A2CB2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AFF"/>
                </a:solidFill>
              </a:defRPr>
            </a:pPr>
            <a:r>
              <a:rPr sz="1350" b="1">
                <a:solidFill>
                  <a:srgbClr val="F7FAFF"/>
                </a:solidFill>
              </a:rPr>
              <a:t>18–25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C421A0-D5B6-49DF-95E1-30B570272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419600"/>
            <a:ext cx="45720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CA86E2-5DBE-459F-9049-3172259E8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419600"/>
            <a:ext cx="17145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CE1A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CA78CB7C-1302-4B88-B248-FD4093D9B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4672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5CE1A1"/>
                </a:solidFill>
              </a:defRPr>
            </a:pPr>
            <a:r>
              <a:rPr sz="1650" b="1">
                <a:solidFill>
                  <a:srgbClr val="5CE1A1"/>
                </a:solidFill>
              </a:rPr>
              <a:t>15%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E8C78D-97C7-4C67-81DB-F69E2A395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247900"/>
            <a:ext cx="3409950" cy="2571750"/>
          </a:xfrm>
          <a:prstGeom xmlns:a="http://schemas.openxmlformats.org/drawingml/2006/main" prst="roundRect">
            <a:avLst>
              <a:gd name="adj" fmla="val 8148"/>
            </a:avLst>
          </a:prstGeom>
          <a:solidFill xmlns:a="http://schemas.openxmlformats.org/drawingml/2006/main">
            <a:srgbClr val="0A2946"/>
          </a:solidFill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21" name="text">
            <a:extLst xmlns:a="http://schemas.openxmlformats.org/drawingml/2006/main">
              <a:ext uri="{FF2B5EF4-FFF2-40B4-BE49-F238E27FC236}">
                <a16:creationId xmlns:a16="http://schemas.microsoft.com/office/drawing/2014/main" id="{E36D2837-CF3C-4A41-B9D5-9ABBA5137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4955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45D5FF"/>
                </a:solidFill>
              </a:defRPr>
            </a:pPr>
            <a:r>
              <a:rPr sz="1050" b="1">
                <a:solidFill>
                  <a:srgbClr val="45D5FF"/>
                </a:solidFill>
              </a:rPr>
              <a:t>ПОЧЕМУ СМОТРЯТ</a:t>
            </a:r>
          </a:p>
        </p:txBody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CB9746B1-89BA-4F7C-8579-9A1D5DD2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895600"/>
            <a:ext cx="19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45D5FF"/>
                </a:solidFill>
              </a:defRPr>
            </a:pPr>
            <a:r>
              <a:rPr sz="1350" b="1">
                <a:solidFill>
                  <a:srgbClr val="45D5FF"/>
                </a:solidFill>
              </a:rPr>
              <a:t>•</a:t>
            </a:r>
          </a:p>
        </p:txBody>
      </p:sp>
      <p:sp>
        <p:nvSpPr>
          <p:cNvPr id="23" name="text">
            <a:extLst xmlns:a="http://schemas.openxmlformats.org/drawingml/2006/main">
              <a:ext uri="{FF2B5EF4-FFF2-40B4-BE49-F238E27FC236}">
                <a16:creationId xmlns:a16="http://schemas.microsoft.com/office/drawing/2014/main" id="{436715CA-B24D-4EB0-A288-68DE4383D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857500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7FAFF"/>
                </a:solidFill>
              </a:defRPr>
            </a:pPr>
            <a:r>
              <a:rPr sz="1200" b="0">
                <a:solidFill>
                  <a:srgbClr val="F7FAFF"/>
                </a:solidFill>
              </a:rPr>
              <a:t>Героини-ровесницы</a:t>
            </a:r>
          </a:p>
        </p:txBody>
      </p:sp>
      <p:sp>
        <p:nvSpPr>
          <p:cNvPr id="24" name="text">
            <a:extLst xmlns:a="http://schemas.openxmlformats.org/drawingml/2006/main">
              <a:ext uri="{FF2B5EF4-FFF2-40B4-BE49-F238E27FC236}">
                <a16:creationId xmlns:a16="http://schemas.microsoft.com/office/drawing/2014/main" id="{82C1B9E6-F9DC-4585-9C02-2F431924F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295650"/>
            <a:ext cx="19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4FA3"/>
                </a:solidFill>
              </a:defRPr>
            </a:pPr>
            <a:r>
              <a:rPr sz="1350" b="1">
                <a:solidFill>
                  <a:srgbClr val="FF4FA3"/>
                </a:solidFill>
              </a:rPr>
              <a:t>•</a:t>
            </a:r>
          </a:p>
        </p:txBody>
      </p:sp>
      <p:sp>
        <p:nvSpPr>
          <p:cNvPr id="25" name="text">
            <a:extLst xmlns:a="http://schemas.openxmlformats.org/drawingml/2006/main">
              <a:ext uri="{FF2B5EF4-FFF2-40B4-BE49-F238E27FC236}">
                <a16:creationId xmlns:a16="http://schemas.microsoft.com/office/drawing/2014/main" id="{65F2BFF3-4F37-4BFD-A5DD-36BD5A4F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257550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7FAFF"/>
                </a:solidFill>
              </a:defRPr>
            </a:pPr>
            <a:r>
              <a:rPr sz="1200" b="0">
                <a:solidFill>
                  <a:srgbClr val="F7FAFF"/>
                </a:solidFill>
              </a:rPr>
              <a:t>AI и современные технологии</a:t>
            </a:r>
          </a:p>
        </p:txBody>
      </p:sp>
      <p:sp>
        <p:nvSpPr>
          <p:cNvPr id="26" name="text">
            <a:extLst xmlns:a="http://schemas.openxmlformats.org/drawingml/2006/main">
              <a:ext uri="{FF2B5EF4-FFF2-40B4-BE49-F238E27FC236}">
                <a16:creationId xmlns:a16="http://schemas.microsoft.com/office/drawing/2014/main" id="{8E531A6A-93D1-4209-87B7-7EF6F077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695700"/>
            <a:ext cx="19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B14E"/>
                </a:solidFill>
              </a:defRPr>
            </a:pPr>
            <a:r>
              <a:rPr sz="1350" b="1">
                <a:solidFill>
                  <a:srgbClr val="FFB14E"/>
                </a:solidFill>
              </a:rPr>
              <a:t>•</a:t>
            </a:r>
          </a:p>
        </p:txBody>
      </p:sp>
      <p:sp>
        <p:nvSpPr>
          <p:cNvPr id="27" name="text">
            <a:extLst xmlns:a="http://schemas.openxmlformats.org/drawingml/2006/main">
              <a:ext uri="{FF2B5EF4-FFF2-40B4-BE49-F238E27FC236}">
                <a16:creationId xmlns:a16="http://schemas.microsoft.com/office/drawing/2014/main" id="{FACB8B3B-9E32-4990-8B36-F92263D9C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657600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7FAFF"/>
                </a:solidFill>
              </a:defRPr>
            </a:pPr>
            <a:r>
              <a:rPr sz="1200" b="0">
                <a:solidFill>
                  <a:srgbClr val="F7FAFF"/>
                </a:solidFill>
              </a:rPr>
              <a:t>Дружба без токсичности</a:t>
            </a:r>
          </a:p>
        </p:txBody>
      </p:sp>
      <p:sp>
        <p:nvSpPr>
          <p:cNvPr id="28" name="text">
            <a:extLst xmlns:a="http://schemas.openxmlformats.org/drawingml/2006/main">
              <a:ext uri="{FF2B5EF4-FFF2-40B4-BE49-F238E27FC236}">
                <a16:creationId xmlns:a16="http://schemas.microsoft.com/office/drawing/2014/main" id="{6F93F55E-CDE6-4FD8-98B6-BF2447C2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095750"/>
            <a:ext cx="19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CE1A1"/>
                </a:solidFill>
              </a:defRPr>
            </a:pPr>
            <a:r>
              <a:rPr sz="1350" b="1">
                <a:solidFill>
                  <a:srgbClr val="5CE1A1"/>
                </a:solidFill>
              </a:rPr>
              <a:t>•</a:t>
            </a:r>
          </a:p>
        </p:txBody>
      </p:sp>
      <p:sp>
        <p:nvSpPr>
          <p:cNvPr id="29" name="text">
            <a:extLst xmlns:a="http://schemas.openxmlformats.org/drawingml/2006/main">
              <a:ext uri="{FF2B5EF4-FFF2-40B4-BE49-F238E27FC236}">
                <a16:creationId xmlns:a16="http://schemas.microsoft.com/office/drawing/2014/main" id="{DCD3E63B-C0AA-44E5-A5E8-908B369C5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057650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7FAFF"/>
                </a:solidFill>
              </a:defRPr>
            </a:pPr>
            <a:r>
              <a:rPr sz="1200" b="0">
                <a:solidFill>
                  <a:srgbClr val="F7FAFF"/>
                </a:solidFill>
              </a:rPr>
              <a:t>Юмор + тайна + приключение</a:t>
            </a:r>
          </a:p>
        </p:txBody>
      </p:sp>
      <p:sp>
        <p:nvSpPr>
          <p:cNvPr id="30" name="text">
            <a:extLst xmlns:a="http://schemas.openxmlformats.org/drawingml/2006/main">
              <a:ext uri="{FF2B5EF4-FFF2-40B4-BE49-F238E27FC236}">
                <a16:creationId xmlns:a16="http://schemas.microsoft.com/office/drawing/2014/main" id="{824E7EE2-8255-4F79-98DB-C745ED04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495800"/>
            <a:ext cx="19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AFF"/>
                </a:solidFill>
              </a:defRPr>
            </a:pPr>
            <a:r>
              <a:rPr sz="1350" b="1">
                <a:solidFill>
                  <a:srgbClr val="F7FAFF"/>
                </a:solidFill>
              </a:rPr>
              <a:t>•</a:t>
            </a:r>
          </a:p>
        </p:txBody>
      </p:sp>
      <p:sp>
        <p:nvSpPr>
          <p:cNvPr id="31" name="text">
            <a:extLst xmlns:a="http://schemas.openxmlformats.org/drawingml/2006/main">
              <a:ext uri="{FF2B5EF4-FFF2-40B4-BE49-F238E27FC236}">
                <a16:creationId xmlns:a16="http://schemas.microsoft.com/office/drawing/2014/main" id="{ED566C08-32E1-4F03-AD30-6D8E5FB7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457700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7FAFF"/>
                </a:solidFill>
              </a:defRPr>
            </a:pPr>
            <a:r>
              <a:rPr sz="1200" b="0">
                <a:solidFill>
                  <a:srgbClr val="F7FAFF"/>
                </a:solidFill>
              </a:rPr>
              <a:t>Без пошлости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09C3EE-1B17-4E5C-B07C-7D573C2F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9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33" name="text">
            <a:extLst xmlns:a="http://schemas.openxmlformats.org/drawingml/2006/main">
              <a:ext uri="{FF2B5EF4-FFF2-40B4-BE49-F238E27FC236}">
                <a16:creationId xmlns:a16="http://schemas.microsoft.com/office/drawing/2014/main" id="{E8AFC04C-D1D5-45D1-A290-543AC495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7FAFF"/>
                </a:solidFill>
              </a:defRPr>
            </a:pPr>
            <a:r>
              <a:rPr sz="2100" b="1">
                <a:solidFill>
                  <a:srgbClr val="F7FAFF"/>
                </a:solidFill>
              </a:rPr>
              <a:t>МАТРИЦА ПОДРУГ</a:t>
            </a:r>
          </a:p>
        </p:txBody>
      </p:sp>
      <p:sp>
        <p:nvSpPr>
          <p:cNvPr id="34" name="text">
            <a:extLst xmlns:a="http://schemas.openxmlformats.org/drawingml/2006/main">
              <a:ext uri="{FF2B5EF4-FFF2-40B4-BE49-F238E27FC236}">
                <a16:creationId xmlns:a16="http://schemas.microsoft.com/office/drawing/2014/main" id="{D2A0477C-A799-4950-9FBE-C169FFC74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5676900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F4E6D2"/>
                </a:solidFill>
              </a:defRPr>
            </a:pPr>
            <a:r>
              <a:rPr sz="1275" b="0">
                <a:solidFill>
                  <a:srgbClr val="F4E6D2"/>
                </a:solidFill>
              </a:rPr>
              <a:t>Приключение начинается с трёх разных голосов — и одного общего решения.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D5F288D-1483-49CB-8463-128985875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29445C"/>
            </a:solidFill>
            <a:prstDash val="solid"/>
          </a:ln>
        </p:spPr>
      </p:sp>
      <p:sp>
        <p:nvSpPr>
          <p:cNvPr id="36" name="footer-label">
            <a:extLst xmlns:a="http://schemas.openxmlformats.org/drawingml/2006/main">
              <a:ext uri="{FF2B5EF4-FFF2-40B4-BE49-F238E27FC236}">
                <a16:creationId xmlns:a16="http://schemas.microsoft.com/office/drawing/2014/main" id="{06DD9AD0-8E3E-405F-AD12-DEB8A135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AFC1D1"/>
                </a:solidFill>
              </a:defRPr>
            </a:pPr>
            <a:r>
              <a:rPr sz="825" b="1">
                <a:solidFill>
                  <a:srgbClr val="AFC1D1"/>
                </a:solidFill>
              </a:rPr>
              <a:t>МАТРИЦА ПОДРУГ</a:t>
            </a:r>
          </a:p>
        </p:txBody>
      </p:sp>
      <p:sp>
        <p:nvSpPr>
          <p:cNvPr id="37" name="footer-page">
            <a:extLst xmlns:a="http://schemas.openxmlformats.org/drawingml/2006/main">
              <a:ext uri="{FF2B5EF4-FFF2-40B4-BE49-F238E27FC236}">
                <a16:creationId xmlns:a16="http://schemas.microsoft.com/office/drawing/2014/main" id="{D1C5A434-C7D5-41FE-B42D-4ADC35C9D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15100"/>
            <a:ext cx="66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45D5FF"/>
                </a:solidFill>
              </a:defRPr>
            </a:pPr>
            <a:r>
              <a:rPr sz="825" b="1">
                <a:solidFill>
                  <a:srgbClr val="45D5FF"/>
                </a:solidFill>
              </a:rPr>
              <a:t>13 / 13</a:t>
            </a:r>
          </a:p>
        </p:txBody>
      </p:sp>
    </p:spTree>
    <p:extLst>
      <p:ext uri="{BB962C8B-B14F-4D97-AF65-F5344CB8AC3E}">
        <p14:creationId xmlns:p14="http://schemas.microsoft.com/office/powerpoint/2010/main" val="12064638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2026-08-31T14:36:47.6660000Z</dcterms:created>
  <dcterms:modified xsi:type="dcterms:W3CDTF">2026-08-31T14:36:47.6660000Z</dcterms:modified>
</coreProperties>
</file>