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126ab6eab1243f2" /><Relationship Type="http://schemas.openxmlformats.org/officeDocument/2006/relationships/extended-properties" Target="/docProps/app.xml" Id="R9891082f1b9f41f8" /><Relationship Type="http://schemas.openxmlformats.org/officeDocument/2006/relationships/officeDocument" Target="/ppt/presentation.xml" Id="Rc81e39f111ba4e2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52576239f9f4001"/>
  </p:sldMasterIdLst>
  <p:notesMasterIdLst>
    <p:notesMasterId xmlns:r="http://schemas.openxmlformats.org/officeDocument/2006/relationships" r:id="R11b2191051e3473f"/>
  </p:notesMasterIdLst>
  <p:sldIdLst>
    <p:sldId xmlns:r="http://schemas.openxmlformats.org/officeDocument/2006/relationships" id="256" r:id="Ra407c01e92614f36"/>
    <p:sldId xmlns:r="http://schemas.openxmlformats.org/officeDocument/2006/relationships" id="257" r:id="R430abce5ab624820"/>
    <p:sldId xmlns:r="http://schemas.openxmlformats.org/officeDocument/2006/relationships" id="258" r:id="Rd346bc9b45f74a0b"/>
    <p:sldId xmlns:r="http://schemas.openxmlformats.org/officeDocument/2006/relationships" id="259" r:id="Rfb758425d1084aa4"/>
    <p:sldId xmlns:r="http://schemas.openxmlformats.org/officeDocument/2006/relationships" id="260" r:id="R342c63ef9c1841cc"/>
    <p:sldId xmlns:r="http://schemas.openxmlformats.org/officeDocument/2006/relationships" id="261" r:id="Ra0050281a29146b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7fb5fa54f704b58" /><Relationship Type="http://schemas.openxmlformats.org/officeDocument/2006/relationships/slideMaster" Target="/ppt/slideMasters/slideMaster1.xml" Id="R052576239f9f4001" /><Relationship Type="http://schemas.openxmlformats.org/officeDocument/2006/relationships/notesMaster" Target="/ppt/notesMasters/notesMaster1.xml" Id="R11b2191051e3473f" /><Relationship Type="http://schemas.openxmlformats.org/officeDocument/2006/relationships/presProps" Target="/ppt/presProps.xml" Id="R70df936249274873" /><Relationship Type="http://schemas.openxmlformats.org/officeDocument/2006/relationships/tableStyles" Target="/ppt/tableStyles.xml" Id="R5d14c83c72f742c9" /><Relationship Type="http://schemas.openxmlformats.org/officeDocument/2006/relationships/slide" Target="/ppt/slides/slide1.xml" Id="Ra407c01e92614f36" /><Relationship Type="http://schemas.openxmlformats.org/officeDocument/2006/relationships/slide" Target="/ppt/slides/slide2.xml" Id="R430abce5ab624820" /><Relationship Type="http://schemas.openxmlformats.org/officeDocument/2006/relationships/slide" Target="/ppt/slides/slide3.xml" Id="Rd346bc9b45f74a0b" /><Relationship Type="http://schemas.openxmlformats.org/officeDocument/2006/relationships/slide" Target="/ppt/slides/slide4.xml" Id="Rfb758425d1084aa4" /><Relationship Type="http://schemas.openxmlformats.org/officeDocument/2006/relationships/slide" Target="/ppt/slides/slide5.xml" Id="R342c63ef9c1841cc" /><Relationship Type="http://schemas.openxmlformats.org/officeDocument/2006/relationships/slide" Target="/ppt/slides/slide6.xml" Id="Ra0050281a29146b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51590f811b544d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1124ddc441f4f9c" /><Relationship Type="http://schemas.openxmlformats.org/officeDocument/2006/relationships/notesMaster" Target="/ppt/notesMasters/notesMaster1.xml" Id="Rd396cfd96c8b4a0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c03b30c1f1146a2" /><Relationship Type="http://schemas.openxmlformats.org/officeDocument/2006/relationships/notesMaster" Target="/ppt/notesMasters/notesMaster1.xml" Id="R524078e103f946f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b536d6ba10147a9" /><Relationship Type="http://schemas.openxmlformats.org/officeDocument/2006/relationships/notesMaster" Target="/ppt/notesMasters/notesMaster1.xml" Id="Rf0294de1eb94492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5597e9f47e04a62" /><Relationship Type="http://schemas.openxmlformats.org/officeDocument/2006/relationships/notesMaster" Target="/ppt/notesMasters/notesMaster1.xml" Id="Re8e78eba15f747b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3f647b9e289438c" /><Relationship Type="http://schemas.openxmlformats.org/officeDocument/2006/relationships/notesMaster" Target="/ppt/notesMasters/notesMaster1.xml" Id="R97b2457dd45d422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5e1a9835bc74b8a" /><Relationship Type="http://schemas.openxmlformats.org/officeDocument/2006/relationships/notesMaster" Target="/ppt/notesMasters/notesMaster1.xml" Id="R715a128df8ee45e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facts: app/projects/project-cases.json</a:t>
            </a:r>
          </a:p>
          <a:p xmlns:a="http://schemas.openxmlformats.org/drawingml/2006/main">
            <a:r>
              <a:t>- Visual: /assets/studio-hero.png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 and copy: app/projects/project-cases.json</a:t>
            </a:r>
          </a:p>
          <a:p xmlns:a="http://schemas.openxmlformats.org/drawingml/2006/main">
            <a:r>
              <a:t>- Visual: /assets/studio-hero.png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Project-specific integration scene: app/projects/project-cases.json</a:t>
            </a:r>
          </a:p>
          <a:p xmlns:a="http://schemas.openxmlformats.org/drawingml/2006/main">
            <a:r>
              <a:t>- Direction visual: public/assets/integrations/fashion-hero.png</a:t>
            </a:r>
          </a:p>
          <a:p xmlns:a="http://schemas.openxmlformats.org/drawingml/2006/main">
            <a:r>
              <a:t>- Direction framework: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Integration formats: app/projects/project-cases.json</a:t>
            </a:r>
          </a:p>
          <a:p xmlns:a="http://schemas.openxmlformats.org/drawingml/2006/main">
            <a:r>
              <a:t>- Commercial mechanics framework: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Category touchpoints: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Next-step framework: Prostranstvo Media commercial process</a:t>
            </a:r>
          </a:p>
          <a:p xmlns:a="http://schemas.openxmlformats.org/drawingml/2006/main">
            <a:r>
              <a:t>- No price or guaranteed result is inferred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1fd880de92c4fb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2d45c27041d43f3" /><Relationship Type="http://schemas.openxmlformats.org/officeDocument/2006/relationships/slideLayout" Target="/ppt/slideLayouts/slideLayout1.xml" Id="R15ab6ca4f80f454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5ab6ca4f80f454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dc2fdeb5d642e8" /><Relationship Type="http://schemas.openxmlformats.org/officeDocument/2006/relationships/image" Target="/ppt/media/image.jpeg" Id="R683ac7f3dc664dab" /><Relationship Type="http://schemas.openxmlformats.org/officeDocument/2006/relationships/notesSlide" Target="/ppt/notesSlides/notesSlide1.xml" Id="Re6dad5e9e30845d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f3bf53b98b4663" /><Relationship Type="http://schemas.openxmlformats.org/officeDocument/2006/relationships/image" Target="/ppt/media/image2.jpeg" Id="R8acc028696874bd1" /><Relationship Type="http://schemas.openxmlformats.org/officeDocument/2006/relationships/notesSlide" Target="/ppt/notesSlides/notesSlide2.xml" Id="R7cf5e69972184b9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f59be400a043e2" /><Relationship Type="http://schemas.openxmlformats.org/officeDocument/2006/relationships/image" Target="/ppt/media/image3.jpeg" Id="R624a28b6d4c74638" /><Relationship Type="http://schemas.openxmlformats.org/officeDocument/2006/relationships/notesSlide" Target="/ppt/notesSlides/notesSlide3.xml" Id="Rde9c12b6317c489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e38fd95498490f" /><Relationship Type="http://schemas.openxmlformats.org/officeDocument/2006/relationships/notesSlide" Target="/ppt/notesSlides/notesSlide4.xml" Id="R485a23880fdb47a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238e81089246e7" /><Relationship Type="http://schemas.openxmlformats.org/officeDocument/2006/relationships/notesSlide" Target="/ppt/notesSlides/notesSlide5.xml" Id="R93e2d57e3b5d440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1b70f376d348c2" /><Relationship Type="http://schemas.openxmlformats.org/officeDocument/2006/relationships/notesSlide" Target="/ppt/notesSlides/notesSlide6.xml" Id="R965b354bdbed4a6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3ac7f3dc664da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746B9C-955A-4F7E-9CB2-0696EA175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80808">
                  <a:alpha val="96000"/>
                </a:srgbClr>
              </a:gs>
              <a:gs pos="45000">
                <a:srgbClr val="080808">
                  <a:alpha val="70000"/>
                </a:srgbClr>
              </a:gs>
              <a:gs pos="100000">
                <a:srgbClr val="080808">
                  <a:alpha val="24000"/>
                </a:srgbClr>
              </a:gs>
            </a:gsLst>
            <a:lin ang="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AB7A70-5033-4AD9-8387-5F9740A1B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7620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cover-eyebrow">
            <a:extLst xmlns:a="http://schemas.openxmlformats.org/drawingml/2006/main">
              <a:ext uri="{FF2B5EF4-FFF2-40B4-BE49-F238E27FC236}">
                <a16:creationId xmlns:a16="http://schemas.microsoft.com/office/drawing/2014/main" id="{65458ABF-91E6-42FE-829B-28D1EF138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609600"/>
            <a:ext cx="590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ПРЕДЛОЖЕНИЕ ДЛЯ БРЕНДА</a:t>
            </a:r>
          </a:p>
        </p:txBody>
      </p:sp>
      <p:sp>
        <p:nvSpPr>
          <p:cNvPr id="5" name="cover-title">
            <a:extLst xmlns:a="http://schemas.openxmlformats.org/drawingml/2006/main">
              <a:ext uri="{FF2B5EF4-FFF2-40B4-BE49-F238E27FC236}">
                <a16:creationId xmlns:a16="http://schemas.microsoft.com/office/drawing/2014/main" id="{D25F71D4-0A0A-4F2B-AEDE-2F66BEA7B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10477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5100" b="1">
                <a:solidFill>
                  <a:srgbClr val="FFF8ED"/>
                </a:solidFill>
              </a:defRPr>
            </a:pPr>
            <a:r>
              <a:rPr sz="5100" b="1">
                <a:solidFill>
                  <a:srgbClr val="FFF8ED"/>
                </a:solidFill>
              </a:rPr>
              <a:t>Матрица подруг</a:t>
            </a:r>
          </a:p>
        </p:txBody>
      </p:sp>
      <p:sp>
        <p:nvSpPr>
          <p:cNvPr id="6" name="cover-category">
            <a:extLst xmlns:a="http://schemas.openxmlformats.org/drawingml/2006/main">
              <a:ext uri="{FF2B5EF4-FFF2-40B4-BE49-F238E27FC236}">
                <a16:creationId xmlns:a16="http://schemas.microsoft.com/office/drawing/2014/main" id="{BB776116-99E8-4EDB-8C07-72446AEE0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57700"/>
            <a:ext cx="9715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8ED"/>
                </a:solidFill>
              </a:defRPr>
            </a:pPr>
            <a:r>
              <a:rPr sz="2550" b="1">
                <a:solidFill>
                  <a:srgbClr val="FFF8ED"/>
                </a:solidFill>
              </a:rPr>
              <a:t>Одежда и аксессуары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9FFF37-2619-40E3-AFCE-6224FA3A4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720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FF8ED">
                    <a:alpha val="70000"/>
                  </a:srgbClr>
                </a:solidFill>
              </a:defRPr>
            </a:pPr>
            <a:r>
              <a:rPr sz="1425" b="0">
                <a:solidFill>
                  <a:srgbClr val="FFF8ED">
                    <a:alpha val="70000"/>
                  </a:srgbClr>
                </a:solidFill>
              </a:rPr>
              <a:t>Проект × направление интеграции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37BA50-C7DF-4122-AE0B-843618D48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2865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FFF8ED"/>
                </a:solidFill>
              </a:defRPr>
            </a:pPr>
            <a:r>
              <a:rPr sz="1125" b="1">
                <a:solidFill>
                  <a:srgbClr val="FFF8ED"/>
                </a:solidFill>
              </a:rPr>
              <a:t>ПРОСТРАНСТВО МЕДИА</a:t>
            </a:r>
          </a:p>
        </p:txBody>
      </p:sp>
      <p:sp>
        <p:nvSpPr>
          <p:cNvPr id="9" name="footer-1">
            <a:extLst xmlns:a="http://schemas.openxmlformats.org/drawingml/2006/main">
              <a:ext uri="{FF2B5EF4-FFF2-40B4-BE49-F238E27FC236}">
                <a16:creationId xmlns:a16="http://schemas.microsoft.com/office/drawing/2014/main" id="{AF5B624B-284E-4E96-AD2B-7CC9B3C28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001  ·  МАТРИЦА ПОДРУГ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3A903C-0436-4F82-B784-C79F68F75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91223279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B4AF30E-3D2C-4321-8A16-24F98CE28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619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8642AA-9727-493E-92FB-8122B411F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МИР ПРОЕКТА</a:t>
            </a:r>
          </a:p>
        </p:txBody>
      </p:sp>
      <p:sp>
        <p:nvSpPr>
          <p:cNvPr id="3" name="project-claim">
            <a:extLst xmlns:a="http://schemas.openxmlformats.org/drawingml/2006/main">
              <a:ext uri="{FF2B5EF4-FFF2-40B4-BE49-F238E27FC236}">
                <a16:creationId xmlns:a16="http://schemas.microsoft.com/office/drawing/2014/main" id="{864ACB8F-9301-4D01-9F19-3862D4B6F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104900"/>
            <a:ext cx="5524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История даёт бренду</a:t>
            </a:r>
          </a:p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не показ, а роль.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D1D810-F06B-48CA-80F3-2AE88ED6B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686050"/>
            <a:ext cx="5095875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F6963"/>
                </a:solidFill>
              </a:defRPr>
            </a:pPr>
            <a:r>
              <a:rPr sz="1650" b="0">
                <a:solidFill>
                  <a:srgbClr val="6F6963"/>
                </a:solidFill>
              </a:rPr>
              <a:t>Три подруги ищут пропавшего изобретателя и обнаруживают систему контроля, которой не должно было существовать.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B15EDE-396A-4E1F-A137-03ECFDE08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05300"/>
            <a:ext cx="5095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5AED67-5F1A-48F6-9F9C-3A3371CF3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7200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81627D-ADAB-4619-9C35-71D82EA48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54342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Сериал · sci-fi детектив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67C5CA-CD7D-45CF-A240-C80AB963E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94347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8FA96E-7BBF-4EDF-B80F-0FB8F7D54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91490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8 × 25 минут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90324E-6254-4326-83D0-7FBC5CEF5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1495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122345-0EF3-40B6-BB65-CFC585CFD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28637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12+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D1BA13-AF92-4A35-A9EC-5E6CC6753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8642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0B6130-D456-4127-8150-CE32D7166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65785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71514"/>
                </a:solidFill>
              </a:defRPr>
            </a:pPr>
            <a:r>
              <a:rPr sz="1275" b="0">
                <a:solidFill>
                  <a:srgbClr val="171514"/>
                </a:solidFill>
              </a:rPr>
              <a:t>Подростки, молодые взрослые и семейная аудитория</a:t>
            </a:r>
          </a:p>
        </p:txBody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cc028696874bd1"/>
          <a:srcRect xmlns:a="http://schemas.openxmlformats.org/drawingml/2006/main" l="25938" t="0" r="2593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71966D-ACA9-4D9C-827C-8D901D731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71514">
                  <a:alpha val="12000"/>
                </a:srgbClr>
              </a:gs>
              <a:gs pos="60000">
                <a:srgbClr val="171514">
                  <a:alpha val="0"/>
                </a:srgbClr>
              </a:gs>
              <a:gs pos="100000">
                <a:srgbClr val="171514">
                  <a:alpha val="22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16" name="footer-2">
            <a:extLst xmlns:a="http://schemas.openxmlformats.org/drawingml/2006/main">
              <a:ext uri="{FF2B5EF4-FFF2-40B4-BE49-F238E27FC236}">
                <a16:creationId xmlns:a16="http://schemas.microsoft.com/office/drawing/2014/main" id="{F23249E0-1B8E-46F3-AA16-494E4630A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001  ·  МАТРИЦА ПОДРУГ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7D5DE0-C776-4ACF-BFD4-615A9993C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40317909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4a28b6d4c74638"/>
          <a:srcRect xmlns:a="http://schemas.openxmlformats.org/drawingml/2006/main" l="29688" t="0" r="2968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4953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F8D4F3-243C-4D08-A467-63F43DE58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953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71514">
                  <a:alpha val="10000"/>
                </a:srgbClr>
              </a:gs>
              <a:gs pos="100000">
                <a:srgbClr val="171514">
                  <a:alpha val="68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4617ADD-6A02-47E0-B9E7-C2B5F5539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52450"/>
            <a:ext cx="5143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РОЛЬ БРЕНДА В ИСТОРИИ</a:t>
            </a:r>
          </a:p>
        </p:txBody>
      </p:sp>
      <p:sp>
        <p:nvSpPr>
          <p:cNvPr id="4" name="category-role-title">
            <a:extLst xmlns:a="http://schemas.openxmlformats.org/drawingml/2006/main">
              <a:ext uri="{FF2B5EF4-FFF2-40B4-BE49-F238E27FC236}">
                <a16:creationId xmlns:a16="http://schemas.microsoft.com/office/drawing/2014/main" id="{E92D3344-D4A2-4C6A-BD60-91CBAFD51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1123950"/>
            <a:ext cx="590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FFF8ED"/>
                </a:solidFill>
              </a:defRPr>
            </a:pPr>
            <a:r>
              <a:rPr sz="3450" b="1">
                <a:solidFill>
                  <a:srgbClr val="FFF8ED"/>
                </a:solidFill>
              </a:rPr>
              <a:t>Узнаваемый код каждой героини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DC20A2-586D-4EB2-A78A-D3749CEDA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619375"/>
            <a:ext cx="57150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FF8ED">
                    <a:alpha val="74000"/>
                  </a:srgbClr>
                </a:solidFill>
              </a:defRPr>
            </a:pPr>
            <a:r>
              <a:rPr sz="1650" b="0">
                <a:solidFill>
                  <a:srgbClr val="FFF8ED">
                    <a:alpha val="74000"/>
                  </a:srgbClr>
                </a:solidFill>
              </a:rPr>
              <a:t>Гардероб фиксирует характеры и может развиваться вместе с аркой сезона.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25BAAB-6CDC-4291-800A-0ABDEDF13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238625"/>
            <a:ext cx="5715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2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B95632-84A2-403B-904A-62A6D2DBF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552950"/>
            <a:ext cx="5715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8ED"/>
                </a:solidFill>
              </a:defRPr>
            </a:pPr>
            <a:r>
              <a:rPr sz="1500" b="1">
                <a:solidFill>
                  <a:srgbClr val="FFF8ED"/>
                </a:solidFill>
              </a:rPr>
              <a:t>Силуэт и детали рассказывают о герое раньше реплики и меняются вместе с его аркой.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49ECD6-E1C3-445A-AAA2-87E1DB5CE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676900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F6B55"/>
                </a:solidFill>
              </a:defRPr>
            </a:pPr>
            <a:r>
              <a:rPr sz="1125" b="1">
                <a:solidFill>
                  <a:srgbClr val="EF6B55"/>
                </a:solidFill>
              </a:rPr>
              <a:t>Открытая категория</a:t>
            </a:r>
          </a:p>
        </p:txBody>
      </p:sp>
      <p:sp>
        <p:nvSpPr>
          <p:cNvPr id="9" name="footer-3">
            <a:extLst xmlns:a="http://schemas.openxmlformats.org/drawingml/2006/main">
              <a:ext uri="{FF2B5EF4-FFF2-40B4-BE49-F238E27FC236}">
                <a16:creationId xmlns:a16="http://schemas.microsoft.com/office/drawing/2014/main" id="{0B66025A-FA2C-412B-A937-062681ACB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001  ·  МАТРИЦА ПОДРУГ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DABD4F-05A0-4D0B-A04F-E09C16095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57159822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AFC2386-99BB-45B4-89E6-2DE36CC86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КАК ЭТО РАБОТАЕТ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3A84A1-1C7B-47F3-B639-3727D279D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47750"/>
            <a:ext cx="9906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71514"/>
                </a:solidFill>
              </a:defRPr>
            </a:pPr>
            <a:r>
              <a:rPr sz="3600" b="1">
                <a:solidFill>
                  <a:srgbClr val="171514"/>
                </a:solidFill>
              </a:rPr>
              <a:t>Три слоя одной интеграции.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D35F3B-EAD6-4675-9B22-6A03428F5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4E594B-5124-473F-87B7-913E4FF99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340AC7-6715-479C-B81D-593858014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В КАДРЕ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97BC80-FEE9-45BD-A93C-AADC558A6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Wardrobe integration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ACB073-C636-4E83-9587-944A7AD57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Продукт или сервис появляется там, где он действительно нужен персонажу.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F968DD-0F59-4DE9-AE77-956569FD1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26FC94-0A50-4E38-8C74-8EA54D11D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9822A1-2A24-4869-AFC8-EF46698DE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В СЮЖЕТЕ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F03E23-ACC4-4E93-A525-09B570918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Branded content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5959B9-9F58-4EED-8BC0-3C47373D1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Сцена фиксирует функцию бренда в драматургии, а не отдельный рекламный жест.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E28B6E4-A395-4F58-AEE1-16870EF0C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912940-7B3E-4D21-9B83-7DF1EC05A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41F21A-FB6B-4407-9F7B-ED580DB75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ПОСЛЕ ЭКРАНА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F65445-A3CC-4389-A4BE-1735ABDC9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Digital extension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4F531F9-2C75-4CB2-AAFB-86AA8A315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Из экранного события создаются материалы для social, PR и партнёрских каналов.</a:t>
            </a:r>
          </a:p>
        </p:txBody>
      </p:sp>
      <p:sp>
        <p:nvSpPr>
          <p:cNvPr id="18" name="footer-4">
            <a:extLst xmlns:a="http://schemas.openxmlformats.org/drawingml/2006/main">
              <a:ext uri="{FF2B5EF4-FFF2-40B4-BE49-F238E27FC236}">
                <a16:creationId xmlns:a16="http://schemas.microsoft.com/office/drawing/2014/main" id="{C4EC5871-D693-4E68-BE1C-C07D5BA97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001  ·  МАТРИЦА ПОДРУГ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B22B8AC-5303-4D44-971D-A944AD2B6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09345326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D83A2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226E7FA-422C-4505-89A6-366B6D75A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FF8ED">
                    <a:alpha val="62000"/>
                  </a:srgbClr>
                </a:solidFill>
              </a:defRPr>
            </a:pPr>
            <a:r>
              <a:rPr sz="1200" b="1">
                <a:solidFill>
                  <a:srgbClr val="FFF8ED">
                    <a:alpha val="62000"/>
                  </a:srgbClr>
                </a:solidFill>
              </a:rPr>
              <a:t>CAMPAIGN SURFACE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A63B84-8C9B-4B53-8320-98BA754A3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685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Одна сцена создаёт</a:t>
            </a:r>
          </a:p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несколько точек контакта.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70CDB2-D3AE-46C5-8523-4B8CC2B7F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1181100"/>
            <a:ext cx="352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FFF8ED"/>
                </a:solidFill>
              </a:defRPr>
            </a:pPr>
            <a:r>
              <a:rPr sz="1500" b="1">
                <a:solidFill>
                  <a:srgbClr val="FFF8ED"/>
                </a:solidFill>
              </a:rPr>
              <a:t>Конфигурация под направление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16E6C5-AF3F-4427-A948-9449D55AF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78AFAF-5811-4D8D-B6A4-44B1285FE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Hero-look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F77639-535B-403C-83B8-012642FBA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8C9D28-E9A8-4ADD-B6A9-61B459882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B74F5D-3DFA-4E72-BCC9-4F3F6F4FE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Капсула сезона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A9748A-75E9-49F8-AED4-1C3416093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924CDD-7448-49A4-B877-451084358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79BCB5-3797-41B0-A9BB-FCA3CD481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Действие с предметом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5B54B6-F731-4FA5-A1D0-625F45081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961495-8BD3-497C-BC17-DFCF76375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8AD9BF-9D9F-4CCB-97CC-8BF98BCEF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Editorial stills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7EC770-DAFB-4BAF-B531-7DF4B6979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B91C03-5B3D-498F-981F-230738295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15D829-8885-47FE-A149-8A7EB8974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Премьера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0E7A344-310F-4B6A-9B1D-83EAB7921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4BEC013-FCBD-40CA-B48B-742AEA177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06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3F58148-D7A0-4EFF-A231-E15E4FCA3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Social cut-downs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B426EDD-B77A-40C6-8569-7BFDB56CB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footer-5">
            <a:extLst xmlns:a="http://schemas.openxmlformats.org/drawingml/2006/main">
              <a:ext uri="{FF2B5EF4-FFF2-40B4-BE49-F238E27FC236}">
                <a16:creationId xmlns:a16="http://schemas.microsoft.com/office/drawing/2014/main" id="{01DBC107-F696-4CBF-A822-206C8B82D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001  ·  МАТРИЦА ПОДРУГ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D655464-0FBE-4EDB-8437-3A67A6A5D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55834712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D1E5BB5-1214-4F2D-9237-879A309A9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00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A5162E-087E-4421-8CE9-904E51EC5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2865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СЛЕДУЮЩИЙ ШАГ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35A011-5DD5-43E5-B5CC-463AFD62F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2952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Войти</a:t>
            </a:r>
          </a:p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 историю.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D1747F-76E2-4765-890D-BDC9D250D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>
                    <a:alpha val="76000"/>
                  </a:srgbClr>
                </a:solidFill>
              </a:defRPr>
            </a:pPr>
            <a:r>
              <a:rPr sz="1875" b="1">
                <a:solidFill>
                  <a:srgbClr val="FFF8ED">
                    <a:alpha val="76000"/>
                  </a:srgbClr>
                </a:solidFill>
              </a:rPr>
              <a:t>Матрица подруг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0325BF-E8EE-473A-AEAA-98D8AFA9C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29125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8ED">
                    <a:alpha val="55000"/>
                  </a:srgbClr>
                </a:solidFill>
              </a:defRPr>
            </a:pPr>
            <a:r>
              <a:rPr sz="1500" b="0">
                <a:solidFill>
                  <a:srgbClr val="FFF8ED">
                    <a:alpha val="55000"/>
                  </a:srgbClr>
                </a:solidFill>
              </a:rPr>
              <a:t>Одежда и аксессуары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EF84B8-22BB-486B-AC4C-888ADAAF9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742950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71514"/>
                </a:solidFill>
              </a:defRPr>
            </a:pPr>
            <a:r>
              <a:rPr sz="2625" b="1">
                <a:solidFill>
                  <a:srgbClr val="171514"/>
                </a:solidFill>
              </a:rPr>
              <a:t>Что фиксируем на первой встрече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4A2DB4-3640-45E5-8F59-01830440F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16954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7E88AE-C90A-4634-B158-BEF85BAC3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16668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категорийный конфликт и эксклюзивность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4BDA5B-1F48-48AB-A3A5-D98A2BD0F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2098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C2327E-B0A1-4183-9E85-E67B4FAF4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4765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9B69DB-0F8D-4539-9B92-83B32597B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4479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одну или две приоритетные сцены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473ECE-73C8-4768-AE02-491CA8A53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9908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0A9121-DAF7-40CE-8883-13A6C1676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2575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A51E08-59B5-45A1-B62A-F5E3D07A3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2289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территорию, права и срок использования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12586E-35E7-4066-9FC3-973674AF0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7719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A9B9D45-A496-4EEE-867F-E87E0C2EB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0386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DD24B9-C72B-4428-A11E-C0DCF79AB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0100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экранные и digital-материалы кампании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6240B7-9C3D-41AA-A87F-EB7F3A2B7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5529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D8BA041-8B92-47EC-A324-7D73E717E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200650"/>
            <a:ext cx="638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Бюджет рассчитывается после выбора сцен, территории, прав и объёма кампании.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F912D24-C398-415F-9CC3-D4C636F6A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953125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83A25"/>
                </a:solidFill>
              </a:defRPr>
            </a:pPr>
            <a:r>
              <a:rPr sz="1350" b="1">
                <a:solidFill>
                  <a:srgbClr val="D83A25"/>
                </a:solidFill>
              </a:rPr>
              <a:t>prostranstvomedia.ru</a:t>
            </a:r>
          </a:p>
        </p:txBody>
      </p:sp>
      <p:sp>
        <p:nvSpPr>
          <p:cNvPr id="21" name="footer-6">
            <a:extLst xmlns:a="http://schemas.openxmlformats.org/drawingml/2006/main">
              <a:ext uri="{FF2B5EF4-FFF2-40B4-BE49-F238E27FC236}">
                <a16:creationId xmlns:a16="http://schemas.microsoft.com/office/drawing/2014/main" id="{6C008C9F-0659-4F79-8135-DCF75E3BF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001  ·  МАТРИЦА ПОДРУГ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5CF0102-511E-4A4D-B2E2-7E7D527AB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6049582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2026-08-30T14:43:09.5100000Z</dcterms:created>
  <dcterms:modified xsi:type="dcterms:W3CDTF">2026-08-30T14:43:09.5100000Z</dcterms:modified>
</coreProperties>
</file>