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64d7405c198437a" /><Relationship Type="http://schemas.openxmlformats.org/officeDocument/2006/relationships/extended-properties" Target="/docProps/app.xml" Id="Rd255dcdd4e264700" /><Relationship Type="http://schemas.openxmlformats.org/officeDocument/2006/relationships/officeDocument" Target="/ppt/presentation.xml" Id="Rf0ec12c77495418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7a6a67d03944f56"/>
  </p:sldMasterIdLst>
  <p:notesMasterIdLst>
    <p:notesMasterId xmlns:r="http://schemas.openxmlformats.org/officeDocument/2006/relationships" r:id="R46c65370a0504049"/>
  </p:notesMasterIdLst>
  <p:sldIdLst>
    <p:sldId xmlns:r="http://schemas.openxmlformats.org/officeDocument/2006/relationships" id="256" r:id="R90f6772893454f38"/>
    <p:sldId xmlns:r="http://schemas.openxmlformats.org/officeDocument/2006/relationships" id="257" r:id="R43a1d11c064a4230"/>
    <p:sldId xmlns:r="http://schemas.openxmlformats.org/officeDocument/2006/relationships" id="258" r:id="R07fa530524aa43ae"/>
    <p:sldId xmlns:r="http://schemas.openxmlformats.org/officeDocument/2006/relationships" id="259" r:id="R0031a1c9d9434932"/>
    <p:sldId xmlns:r="http://schemas.openxmlformats.org/officeDocument/2006/relationships" id="260" r:id="R4680167e6430411f"/>
    <p:sldId xmlns:r="http://schemas.openxmlformats.org/officeDocument/2006/relationships" id="261" r:id="R61ac632db6f74d1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463ca53171a47f7" /><Relationship Type="http://schemas.openxmlformats.org/officeDocument/2006/relationships/slideMaster" Target="/ppt/slideMasters/slideMaster1.xml" Id="R47a6a67d03944f56" /><Relationship Type="http://schemas.openxmlformats.org/officeDocument/2006/relationships/notesMaster" Target="/ppt/notesMasters/notesMaster1.xml" Id="R46c65370a0504049" /><Relationship Type="http://schemas.openxmlformats.org/officeDocument/2006/relationships/presProps" Target="/ppt/presProps.xml" Id="Rdf7fdd218e294fc6" /><Relationship Type="http://schemas.openxmlformats.org/officeDocument/2006/relationships/tableStyles" Target="/ppt/tableStyles.xml" Id="R7b395eb39fa94f3f" /><Relationship Type="http://schemas.openxmlformats.org/officeDocument/2006/relationships/slide" Target="/ppt/slides/slide1.xml" Id="R90f6772893454f38" /><Relationship Type="http://schemas.openxmlformats.org/officeDocument/2006/relationships/slide" Target="/ppt/slides/slide2.xml" Id="R43a1d11c064a4230" /><Relationship Type="http://schemas.openxmlformats.org/officeDocument/2006/relationships/slide" Target="/ppt/slides/slide3.xml" Id="R07fa530524aa43ae" /><Relationship Type="http://schemas.openxmlformats.org/officeDocument/2006/relationships/slide" Target="/ppt/slides/slide4.xml" Id="R0031a1c9d9434932" /><Relationship Type="http://schemas.openxmlformats.org/officeDocument/2006/relationships/slide" Target="/ppt/slides/slide5.xml" Id="R4680167e6430411f" /><Relationship Type="http://schemas.openxmlformats.org/officeDocument/2006/relationships/slide" Target="/ppt/slides/slide6.xml" Id="R61ac632db6f74d1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ca3b12bb0fd4c0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38a27e487274a05" /><Relationship Type="http://schemas.openxmlformats.org/officeDocument/2006/relationships/notesMaster" Target="/ppt/notesMasters/notesMaster1.xml" Id="R5d8164518e9e4ef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6dba0b0e0e448af" /><Relationship Type="http://schemas.openxmlformats.org/officeDocument/2006/relationships/notesMaster" Target="/ppt/notesMasters/notesMaster1.xml" Id="Rc312d9d37f9c474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652c34cf1914da1" /><Relationship Type="http://schemas.openxmlformats.org/officeDocument/2006/relationships/notesMaster" Target="/ppt/notesMasters/notesMaster1.xml" Id="R1debee4298d6454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ea22273ab174720" /><Relationship Type="http://schemas.openxmlformats.org/officeDocument/2006/relationships/notesMaster" Target="/ppt/notesMasters/notesMaster1.xml" Id="R600ecd544a8e4e2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1360cd99d314214" /><Relationship Type="http://schemas.openxmlformats.org/officeDocument/2006/relationships/notesMaster" Target="/ppt/notesMasters/notesMaster1.xml" Id="R36a978a2ef6e415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568751475044a49" /><Relationship Type="http://schemas.openxmlformats.org/officeDocument/2006/relationships/notesMaster" Target="/ppt/notesMasters/notesMaster1.xml" Id="R14670ff8d529473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/assets/projects/cultural-express.png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/assets/projects/cultural-express.png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Project-specific integration scene: app/projects/project-cases.json</a:t>
            </a:r>
          </a:p>
          <a:p xmlns:a="http://schemas.openxmlformats.org/drawingml/2006/main">
            <a:r>
              <a:t>- Direction visual: public/assets/integrations/travel-hero.png</a:t>
            </a:r>
          </a:p>
          <a:p xmlns:a="http://schemas.openxmlformats.org/drawingml/2006/main">
            <a:r>
              <a:t>- Direction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formats: app/projects/project-cases.json</a:t>
            </a:r>
          </a:p>
          <a:p xmlns:a="http://schemas.openxmlformats.org/drawingml/2006/main">
            <a:r>
              <a:t>- Commercial mechanics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Category touchpoints: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e2927de44c436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7a7ff4f337b4ce5" /><Relationship Type="http://schemas.openxmlformats.org/officeDocument/2006/relationships/slideLayout" Target="/ppt/slideLayouts/slideLayout1.xml" Id="Rc6cc9f0c77654b3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6cc9f0c77654b3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ff1737b0a04a3a" /><Relationship Type="http://schemas.openxmlformats.org/officeDocument/2006/relationships/image" Target="/ppt/media/image.jpeg" Id="R4dac741a7db24560" /><Relationship Type="http://schemas.openxmlformats.org/officeDocument/2006/relationships/notesSlide" Target="/ppt/notesSlides/notesSlide1.xml" Id="Rd34824540d2d482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3bbc78714b44d0" /><Relationship Type="http://schemas.openxmlformats.org/officeDocument/2006/relationships/image" Target="/ppt/media/image2.jpeg" Id="Rba96ee5730764281" /><Relationship Type="http://schemas.openxmlformats.org/officeDocument/2006/relationships/notesSlide" Target="/ppt/notesSlides/notesSlide2.xml" Id="R787c95cd96c942a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ba2c4e5c8e4afd" /><Relationship Type="http://schemas.openxmlformats.org/officeDocument/2006/relationships/image" Target="/ppt/media/image3.jpeg" Id="R2444e91517c241e4" /><Relationship Type="http://schemas.openxmlformats.org/officeDocument/2006/relationships/notesSlide" Target="/ppt/notesSlides/notesSlide3.xml" Id="R29d83f27cec648b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28749be6e345ed" /><Relationship Type="http://schemas.openxmlformats.org/officeDocument/2006/relationships/notesSlide" Target="/ppt/notesSlides/notesSlide4.xml" Id="Ra3bebbe95826463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014e09bc7d4bde" /><Relationship Type="http://schemas.openxmlformats.org/officeDocument/2006/relationships/notesSlide" Target="/ppt/notesSlides/notesSlide5.xml" Id="Rbba4340d7ce7400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07d2a194e845ad" /><Relationship Type="http://schemas.openxmlformats.org/officeDocument/2006/relationships/notesSlide" Target="/ppt/notesSlides/notesSlide6.xml" Id="R3687b90539394a1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ac741a7db2456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9F7F83-799A-43C2-8319-F7E735EA0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AD7F4F-4BCB-441B-AA9B-A438A1F9C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639AC9B8-CCB8-4D3E-892E-69A03F250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ПРЕДЛОЖЕНИЕ ДЛЯ БРЕНДА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6CEBE101-0073-4BDC-A0D1-590066C2B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Культурный экспресс</a:t>
            </a:r>
          </a:p>
        </p:txBody>
      </p:sp>
      <p:sp>
        <p:nvSpPr>
          <p:cNvPr id="6" name="cover-category">
            <a:extLst xmlns:a="http://schemas.openxmlformats.org/drawingml/2006/main">
              <a:ext uri="{FF2B5EF4-FFF2-40B4-BE49-F238E27FC236}">
                <a16:creationId xmlns:a16="http://schemas.microsoft.com/office/drawing/2014/main" id="{6BC6E727-92F7-4D5C-B79C-26A44620E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57700"/>
            <a:ext cx="971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8ED"/>
                </a:solidFill>
              </a:defRPr>
            </a:pPr>
            <a:r>
              <a:rPr sz="2550" b="1">
                <a:solidFill>
                  <a:srgbClr val="FFF8ED"/>
                </a:solidFill>
              </a:rPr>
              <a:t>Отели и гостеприимство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ED8E52-681B-42C1-A858-4C9120B64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8ED">
                    <a:alpha val="70000"/>
                  </a:srgbClr>
                </a:solidFill>
              </a:defRPr>
            </a:pPr>
            <a:r>
              <a:rPr sz="1425" b="0">
                <a:solidFill>
                  <a:srgbClr val="FFF8ED">
                    <a:alpha val="70000"/>
                  </a:srgbClr>
                </a:solidFill>
              </a:rPr>
              <a:t>Проект × направление интеграции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84739F-BC3C-47A7-A1EF-6E1050846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81EBA5AC-B0AD-4A26-A05E-1F5F12403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E7973E-4FED-49D0-BF88-8F1FB2D1F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84872739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BFF006-AA75-4362-9178-31CFF17B1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B19530-2981-46E2-A383-EF8867B43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23A2A289-5213-4102-B130-703D391D6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42D02D-991B-4660-B98D-94419AF18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Молодой ведущий пересекает страну на поезде, открывая в каждом городе современную культуру, гастрономию и людей, которые меняют место вокруг себя.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61D2BF-CB41-407E-AC9E-1999A1BA0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FBBA40-AA40-4ACC-AD77-CD05F7F50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14A4E8-E62F-4C9F-8787-04A5FFECE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Документальный тревел-сериал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C3C460-7BD6-4D0E-AB09-12339AFEC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3E8867-D5E5-49A1-9E8E-3A2B8C315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8 × 26 минут · рабочий формат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161840-E7E5-464D-A331-B78ED450E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E7FF4B-FB30-4B84-A016-1D5F2039E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6+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0688F9-F774-4D5A-8D23-BE38CA1E4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F30399-20F8-435F-9104-B8911874E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16–44 · путешественники и цифровая аудитория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96ee5730764281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28DEE5-9266-4172-8A8C-A7DDD0C1F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93B9D780-C264-4197-9447-033DCFBB2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6463CB-6E11-47FD-9D13-A4394395B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22715647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44e91517c241e4"/>
          <a:srcRect xmlns:a="http://schemas.openxmlformats.org/drawingml/2006/main" l="29688" t="0" r="296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CC85D0-C355-40B7-BC8C-AD6FB8F54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0000"/>
                </a:srgbClr>
              </a:gs>
              <a:gs pos="100000">
                <a:srgbClr val="171514">
                  <a:alpha val="6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F97A01-EE59-4DAD-B3A4-6E7C667D0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524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РОЛЬ БРЕНДА В ИСТОРИИ</a:t>
            </a:r>
          </a:p>
        </p:txBody>
      </p:sp>
      <p:sp>
        <p:nvSpPr>
          <p:cNvPr id="4" name="category-role-title">
            <a:extLst xmlns:a="http://schemas.openxmlformats.org/drawingml/2006/main">
              <a:ext uri="{FF2B5EF4-FFF2-40B4-BE49-F238E27FC236}">
                <a16:creationId xmlns:a16="http://schemas.microsoft.com/office/drawing/2014/main" id="{57306235-ACEB-4D35-B7B0-E3347182B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123950"/>
            <a:ext cx="590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8ED"/>
                </a:solidFill>
              </a:defRPr>
            </a:pPr>
            <a:r>
              <a:rPr sz="3450" b="1">
                <a:solidFill>
                  <a:srgbClr val="FFF8ED"/>
                </a:solidFill>
              </a:rPr>
              <a:t>Город за 24 часа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A14CC2-E742-4B19-BA89-F014084E8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19375"/>
            <a:ext cx="5715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8ED">
                    <a:alpha val="74000"/>
                  </a:srgbClr>
                </a:solidFill>
              </a:defRPr>
            </a:pPr>
            <a:r>
              <a:rPr sz="1650" b="0">
                <a:solidFill>
                  <a:srgbClr val="FFF8ED">
                    <a:alpha val="74000"/>
                  </a:srgbClr>
                </a:solidFill>
              </a:rPr>
              <a:t>Каждый выпуск получает базу, сервис и отдельный короткий гид.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D11FF5-5058-4DE3-B7D9-DA51D4E6A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386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724875-AB27-4219-808E-58B55D47A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552950"/>
            <a:ext cx="571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Место становится героем, а путь — повторяемой частью экранной истории.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A3422D-0A53-4399-868E-84CE1AED4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769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Открытая категория</a:t>
            </a:r>
          </a:p>
        </p:txBody>
      </p:sp>
      <p:sp>
        <p:nvSpPr>
          <p:cNvPr id="9" name="footer-3">
            <a:extLst xmlns:a="http://schemas.openxmlformats.org/drawingml/2006/main">
              <a:ext uri="{FF2B5EF4-FFF2-40B4-BE49-F238E27FC236}">
                <a16:creationId xmlns:a16="http://schemas.microsoft.com/office/drawing/2014/main" id="{9ACB8467-36A2-48B0-96B4-F377D53D3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3C8F88-E1A8-411E-ACFD-B9D097B82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0633749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3D2210-E6DB-4902-8365-68DA77172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КАК ЭТО РАБОТАЕТ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218792-CBF8-4E50-9C7C-013959C74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Три слоя одной интеграции.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7E6587-9F72-4D24-B3F6-355F05C4A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605735-C93E-43AD-9C14-5887F5FD4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7AA726-2007-4293-96C1-09B72CB74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КАДРЕ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C3F9A8-C35A-4C8D-BDE1-787C855CD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Location integration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7B96BA-E0B2-49AD-A8F7-C372A5D8A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Продукт или сервис появляется там, где он действительно нужен персонажу.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D6C96A-7636-4906-9266-59B51CD61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B42389-D5F3-44BE-8E89-1D61BDC8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16C425-FDFE-4456-B3B6-06A49C558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СЮЖЕТЕ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6DF54C-02BE-4435-8D95-B0B9F8951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Travel guide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2E5618-FFDA-48F9-84F5-D5BE876B2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Сцена фиксирует функцию бренда в драматургии, а не отдельный рекламный жест.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0C1E6A-B9D0-4D69-BFE5-F7A14CF31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AF97BB-1A84-4194-95A1-00F8E8042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DF353B-498B-4EE3-9778-58F72A3C2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ПОСЛЕ ЭКРАНА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70BC7B-4B08-43B9-81C8-215557AB2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Digital extension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7B80F9-1F82-47E7-BD53-9266B9696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Из экранного события создаются материалы для social, PR и партнёрских каналов.</a:t>
            </a:r>
          </a:p>
        </p:txBody>
      </p:sp>
      <p:sp>
        <p:nvSpPr>
          <p:cNvPr id="18" name="footer-4">
            <a:extLst xmlns:a="http://schemas.openxmlformats.org/drawingml/2006/main">
              <a:ext uri="{FF2B5EF4-FFF2-40B4-BE49-F238E27FC236}">
                <a16:creationId xmlns:a16="http://schemas.microsoft.com/office/drawing/2014/main" id="{A6E0D62C-4E7B-446A-B903-1C8FB5B6B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7D35B8-4657-4AA6-BB16-A4356363C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03158042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5F84598-6E35-4749-88BD-8B04EFF95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2CC62E-F9A2-4CCD-9393-C48421B52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5688CA-5AC5-4399-AEA0-7856BB849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Конфигурация под направление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DB6D25-644D-479B-AFB8-FEB610FB4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8886E8-F265-4758-82DD-A087D5043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Маршрут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F9E194-7142-4DE4-A5FC-6B1B22173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B71603-6BD6-4388-9C26-A9E7F6B3B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D23073-8AD5-4794-AE9C-3ACA6469A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Локация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BD4DC7-8BE0-41A5-A00D-02B49295D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DC1D29-6FB0-4DDC-874E-EDFFBCEEE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4D5B4F-96FD-4487-9E77-914238794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Сервис поездки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34A1B2-698A-481E-ADB7-208919254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3F2470-854E-4B83-84A7-AA3CC014E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02ED5D-2ABD-40EF-9D11-B0725A4D1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Гостевой опыт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2D4FAE-F540-4900-ACCB-8287700C8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A1409F-0465-4318-8AAF-6E442F567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2152CD-F024-4C3A-8592-AF08B6767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PR-путешествие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B3DCA9-6B5C-4E2B-9D63-1E3A6EE5C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DE399A-A124-4B2D-99AC-B6ECAA9F4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7EC3AB-42C3-478C-B057-510A51475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Travel cut-downs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B8F0B4-5338-4B51-8AF4-FB32B0CFA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44ABE9B6-870E-4748-AA4F-CC775E6D5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B428C9-CDE1-44D8-8EFC-79F9533E8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6627280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15E2CF2-48F4-4AB4-BCDE-4AC8B5CDD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DDF5B8-3EF0-4220-B46D-788CB7F71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87DB0F-D597-41A1-AA08-066C45577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22233C-9301-48AB-9750-3BF62B035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Культурный экспресс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10F545-365F-4B72-8711-FE268D764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291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8ED">
                    <a:alpha val="55000"/>
                  </a:srgbClr>
                </a:solidFill>
              </a:defRPr>
            </a:pPr>
            <a:r>
              <a:rPr sz="1500" b="0">
                <a:solidFill>
                  <a:srgbClr val="FFF8ED">
                    <a:alpha val="55000"/>
                  </a:srgbClr>
                </a:solidFill>
              </a:rPr>
              <a:t>Отели и гостеприимство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365B9F-7026-4820-BB75-3FDEDDEA2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на первой встрече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A0E378-E7AD-47B5-8045-A8229E25A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0B5176-3A0A-4B35-AAF8-4D6A3F805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категорийный конфликт и эксклюзивность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7AE3E1-34D1-4773-93B4-19226ABE8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85329B-491D-414A-B24D-5AF43ED86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19DC1F-55F3-4594-B9C1-572FB5F76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одну или две приоритетные сцены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0B1416-3781-4E4B-9B29-306BC6E35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F70072-AD82-4516-9A16-2F01534A1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F52ADC-C28D-46EC-9C26-6FC393D92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территорию, права и срок использования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F85DEC-559E-41B1-AD9A-482895094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1FCB89-B52A-4C0A-92B3-AB9463634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1C07F2-94CA-4086-B7F0-0569391DE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экранные и digital-материалы кампании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F5B6A2-7EE3-4EA3-AF2E-C52E38F56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5C3425-B2FF-43B1-B3C5-B62BC6E00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1048E7-269F-4DA2-88F4-73BF80F5C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1" name="footer-6">
            <a:extLst xmlns:a="http://schemas.openxmlformats.org/drawingml/2006/main">
              <a:ext uri="{FF2B5EF4-FFF2-40B4-BE49-F238E27FC236}">
                <a16:creationId xmlns:a16="http://schemas.microsoft.com/office/drawing/2014/main" id="{57DBD10A-A5E3-4322-BE88-E85F72469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5838AC-ABAC-4DB6-A62C-250197232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74218410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2026-08-30T14:43:23.8890000Z</dcterms:created>
  <dcterms:modified xsi:type="dcterms:W3CDTF">2026-08-30T14:43:23.8890000Z</dcterms:modified>
</coreProperties>
</file>