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6cc54178a93344d6" /><Relationship Type="http://schemas.openxmlformats.org/officeDocument/2006/relationships/extended-properties" Target="/docProps/app.xml" Id="R9a2ba211b14a4f1f" /><Relationship Type="http://schemas.openxmlformats.org/officeDocument/2006/relationships/officeDocument" Target="/ppt/presentation.xml" Id="R31aa0735957f4509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442447d146d84d8b"/>
  </p:sldMasterIdLst>
  <p:notesMasterIdLst>
    <p:notesMasterId xmlns:r="http://schemas.openxmlformats.org/officeDocument/2006/relationships" r:id="R79c92f18259746c4"/>
  </p:notesMasterIdLst>
  <p:sldIdLst>
    <p:sldId xmlns:r="http://schemas.openxmlformats.org/officeDocument/2006/relationships" id="256" r:id="R0bfb659ddc604f01"/>
    <p:sldId xmlns:r="http://schemas.openxmlformats.org/officeDocument/2006/relationships" id="257" r:id="Rd0e6931075774ebd"/>
    <p:sldId xmlns:r="http://schemas.openxmlformats.org/officeDocument/2006/relationships" id="258" r:id="R1711ab42548a490a"/>
    <p:sldId xmlns:r="http://schemas.openxmlformats.org/officeDocument/2006/relationships" id="259" r:id="Ra917ae836b714347"/>
    <p:sldId xmlns:r="http://schemas.openxmlformats.org/officeDocument/2006/relationships" id="260" r:id="R5012980f79164b36"/>
    <p:sldId xmlns:r="http://schemas.openxmlformats.org/officeDocument/2006/relationships" id="261" r:id="R1539d37f5ec143ba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68720ea5a72b4a56" /><Relationship Type="http://schemas.openxmlformats.org/officeDocument/2006/relationships/slideMaster" Target="/ppt/slideMasters/slideMaster1.xml" Id="R442447d146d84d8b" /><Relationship Type="http://schemas.openxmlformats.org/officeDocument/2006/relationships/notesMaster" Target="/ppt/notesMasters/notesMaster1.xml" Id="R79c92f18259746c4" /><Relationship Type="http://schemas.openxmlformats.org/officeDocument/2006/relationships/presProps" Target="/ppt/presProps.xml" Id="R581f310f0c0d428a" /><Relationship Type="http://schemas.openxmlformats.org/officeDocument/2006/relationships/tableStyles" Target="/ppt/tableStyles.xml" Id="Rd65e96ea22b84ca2" /><Relationship Type="http://schemas.openxmlformats.org/officeDocument/2006/relationships/slide" Target="/ppt/slides/slide1.xml" Id="R0bfb659ddc604f01" /><Relationship Type="http://schemas.openxmlformats.org/officeDocument/2006/relationships/slide" Target="/ppt/slides/slide2.xml" Id="Rd0e6931075774ebd" /><Relationship Type="http://schemas.openxmlformats.org/officeDocument/2006/relationships/slide" Target="/ppt/slides/slide3.xml" Id="R1711ab42548a490a" /><Relationship Type="http://schemas.openxmlformats.org/officeDocument/2006/relationships/slide" Target="/ppt/slides/slide4.xml" Id="Ra917ae836b714347" /><Relationship Type="http://schemas.openxmlformats.org/officeDocument/2006/relationships/slide" Target="/ppt/slides/slide5.xml" Id="R5012980f79164b36" /><Relationship Type="http://schemas.openxmlformats.org/officeDocument/2006/relationships/slide" Target="/ppt/slides/slide6.xml" Id="R1539d37f5ec143ba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a65e21996bc643c4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c328ac60c66e4c6f" /><Relationship Type="http://schemas.openxmlformats.org/officeDocument/2006/relationships/notesMaster" Target="/ppt/notesMasters/notesMaster1.xml" Id="Re2c780a56c864095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c28cd715b4f24ffe" /><Relationship Type="http://schemas.openxmlformats.org/officeDocument/2006/relationships/notesMaster" Target="/ppt/notesMasters/notesMaster1.xml" Id="R9d4095b23c6a4688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0ebd1efc883b412a" /><Relationship Type="http://schemas.openxmlformats.org/officeDocument/2006/relationships/notesMaster" Target="/ppt/notesMasters/notesMaster1.xml" Id="R81759c31900b4bb1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e87fa8ca0c524342" /><Relationship Type="http://schemas.openxmlformats.org/officeDocument/2006/relationships/notesMaster" Target="/ppt/notesMasters/notesMaster1.xml" Id="Rcdcf4572e0be4ad0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7f989928af624494" /><Relationship Type="http://schemas.openxmlformats.org/officeDocument/2006/relationships/notesMaster" Target="/ppt/notesMasters/notesMaster1.xml" Id="R8a10a0c6fc7d4c81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dbeb9467e52e4b08" /><Relationship Type="http://schemas.openxmlformats.org/officeDocument/2006/relationships/notesMaster" Target="/ppt/notesMasters/notesMaster1.xml" Id="R5e2dfef36a264aab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Project facts: app/projects/project-cases.json</a:t>
            </a:r>
          </a:p>
          <a:p xmlns:a="http://schemas.openxmlformats.org/drawingml/2006/main">
            <a:r>
              <a:t>- Visual: /assets/projects/cultural-express.png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Project facts and copy: app/projects/project-cases.json</a:t>
            </a:r>
          </a:p>
          <a:p xmlns:a="http://schemas.openxmlformats.org/drawingml/2006/main">
            <a:r>
              <a:t>- Visual: /assets/projects/cultural-express.png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Project-specific integration scene: app/projects/project-cases.json</a:t>
            </a:r>
          </a:p>
          <a:p xmlns:a="http://schemas.openxmlformats.org/drawingml/2006/main">
            <a:r>
              <a:t>- Direction visual: public/assets/integrations/food-hero.png</a:t>
            </a:r>
          </a:p>
          <a:p xmlns:a="http://schemas.openxmlformats.org/drawingml/2006/main">
            <a:r>
              <a:t>- Direction framework: app/integrations/catalog.ts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Integration formats: app/projects/project-cases.json</a:t>
            </a:r>
          </a:p>
          <a:p xmlns:a="http://schemas.openxmlformats.org/drawingml/2006/main">
            <a:r>
              <a:t>- Commercial mechanics framework: app/integrations/catalog.ts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Category touchpoints: app/integrations/catalog.ts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Next-step framework: Prostranstvo Media commercial process</a:t>
            </a:r>
          </a:p>
          <a:p xmlns:a="http://schemas.openxmlformats.org/drawingml/2006/main">
            <a:r>
              <a:t>- No price or guaranteed result is inferred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3e34e661ff7454d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e0861facbcf349a7" /><Relationship Type="http://schemas.openxmlformats.org/officeDocument/2006/relationships/slideLayout" Target="/ppt/slideLayouts/slideLayout1.xml" Id="R330ba478d32640c5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330ba478d32640c5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db33bf49cb141e2" /><Relationship Type="http://schemas.openxmlformats.org/officeDocument/2006/relationships/image" Target="/ppt/media/image.jpeg" Id="R1c064ba4196b4e32" /><Relationship Type="http://schemas.openxmlformats.org/officeDocument/2006/relationships/notesSlide" Target="/ppt/notesSlides/notesSlide1.xml" Id="Re06158db0f4d4c14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f4d31bf7a7e4a0a" /><Relationship Type="http://schemas.openxmlformats.org/officeDocument/2006/relationships/image" Target="/ppt/media/image2.jpeg" Id="Rda96256e86194bde" /><Relationship Type="http://schemas.openxmlformats.org/officeDocument/2006/relationships/notesSlide" Target="/ppt/notesSlides/notesSlide2.xml" Id="R79e22564872547a6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f14a56012a64146" /><Relationship Type="http://schemas.openxmlformats.org/officeDocument/2006/relationships/image" Target="/ppt/media/image3.jpeg" Id="R9578c24a7f2b4717" /><Relationship Type="http://schemas.openxmlformats.org/officeDocument/2006/relationships/notesSlide" Target="/ppt/notesSlides/notesSlide3.xml" Id="R517f03c2bf4f4f68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5bc88d6d8a44e25" /><Relationship Type="http://schemas.openxmlformats.org/officeDocument/2006/relationships/notesSlide" Target="/ppt/notesSlides/notesSlide4.xml" Id="R11875339bf254143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0a658680af74940" /><Relationship Type="http://schemas.openxmlformats.org/officeDocument/2006/relationships/notesSlide" Target="/ppt/notesSlides/notesSlide5.xml" Id="R0c6579514fe04675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ac03dfdfb684add" /><Relationship Type="http://schemas.openxmlformats.org/officeDocument/2006/relationships/notesSlide" Target="/ppt/notesSlides/notesSlide6.xml" Id="Raea198c44c3c4e05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7151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c064ba4196b4e32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7ADBD65-FD0C-436D-B018-CDB0079A28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gradFill xmlns:a="http://schemas.openxmlformats.org/drawingml/2006/main">
            <a:gsLst>
              <a:gs pos="0">
                <a:srgbClr val="080808">
                  <a:alpha val="96000"/>
                </a:srgbClr>
              </a:gs>
              <a:gs pos="45000">
                <a:srgbClr val="080808">
                  <a:alpha val="70000"/>
                </a:srgbClr>
              </a:gs>
              <a:gs pos="100000">
                <a:srgbClr val="080808">
                  <a:alpha val="24000"/>
                </a:srgbClr>
              </a:gs>
            </a:gsLst>
            <a:lin ang="0"/>
          </a:gra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85F8AA7-5E2E-4476-B531-69EBF1BB50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0550"/>
            <a:ext cx="76200" cy="762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3A2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cover-eyebrow">
            <a:extLst xmlns:a="http://schemas.openxmlformats.org/drawingml/2006/main">
              <a:ext uri="{FF2B5EF4-FFF2-40B4-BE49-F238E27FC236}">
                <a16:creationId xmlns:a16="http://schemas.microsoft.com/office/drawing/2014/main" id="{38D2BD48-7928-4FA3-AFB6-9C95660BB3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609600"/>
            <a:ext cx="590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EF6B55"/>
                </a:solidFill>
              </a:defRPr>
            </a:pPr>
            <a:r>
              <a:rPr sz="1200" b="1">
                <a:solidFill>
                  <a:srgbClr val="EF6B55"/>
                </a:solidFill>
              </a:rPr>
              <a:t>ПРЕДЛОЖЕНИЕ ДЛЯ БРЕНДА</a:t>
            </a:r>
          </a:p>
        </p:txBody>
      </p:sp>
      <p:sp>
        <p:nvSpPr>
          <p:cNvPr id="5" name="cover-title">
            <a:extLst xmlns:a="http://schemas.openxmlformats.org/drawingml/2006/main">
              <a:ext uri="{FF2B5EF4-FFF2-40B4-BE49-F238E27FC236}">
                <a16:creationId xmlns:a16="http://schemas.microsoft.com/office/drawing/2014/main" id="{2D869596-6659-46FD-B997-2B25230BB6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19450"/>
            <a:ext cx="104775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5100" b="1">
                <a:solidFill>
                  <a:srgbClr val="FFF8ED"/>
                </a:solidFill>
              </a:defRPr>
            </a:pPr>
            <a:r>
              <a:rPr sz="5100" b="1">
                <a:solidFill>
                  <a:srgbClr val="FFF8ED"/>
                </a:solidFill>
              </a:rPr>
              <a:t>Культурный экспресс</a:t>
            </a:r>
          </a:p>
        </p:txBody>
      </p:sp>
      <p:sp>
        <p:nvSpPr>
          <p:cNvPr id="6" name="cover-category">
            <a:extLst xmlns:a="http://schemas.openxmlformats.org/drawingml/2006/main">
              <a:ext uri="{FF2B5EF4-FFF2-40B4-BE49-F238E27FC236}">
                <a16:creationId xmlns:a16="http://schemas.microsoft.com/office/drawing/2014/main" id="{DAAB1514-6DFA-48C2-B77D-9DEE9840E4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457700"/>
            <a:ext cx="9715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8ED"/>
                </a:solidFill>
              </a:defRPr>
            </a:pPr>
            <a:r>
              <a:rPr sz="2550" b="1">
                <a:solidFill>
                  <a:srgbClr val="FFF8ED"/>
                </a:solidFill>
              </a:rPr>
              <a:t>Рестораны и напитки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84502D9-F3D2-4181-AF9B-F3458540D5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172075"/>
            <a:ext cx="5905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FFF8ED">
                    <a:alpha val="70000"/>
                  </a:srgbClr>
                </a:solidFill>
              </a:defRPr>
            </a:pPr>
            <a:r>
              <a:rPr sz="1425" b="0">
                <a:solidFill>
                  <a:srgbClr val="FFF8ED">
                    <a:alpha val="70000"/>
                  </a:srgbClr>
                </a:solidFill>
              </a:rPr>
              <a:t>Проект × направление интеграции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9E686C6-E9A1-4B63-B0BC-A693A61808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01125" y="62865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1125" b="1">
                <a:solidFill>
                  <a:srgbClr val="FFF8ED"/>
                </a:solidFill>
              </a:defRPr>
            </a:pPr>
            <a:r>
              <a:rPr sz="1125" b="1">
                <a:solidFill>
                  <a:srgbClr val="FFF8ED"/>
                </a:solidFill>
              </a:rPr>
              <a:t>ПРОСТРАНСТВО МЕДИА</a:t>
            </a:r>
          </a:p>
        </p:txBody>
      </p:sp>
      <p:sp>
        <p:nvSpPr>
          <p:cNvPr id="9" name="footer-1">
            <a:extLst xmlns:a="http://schemas.openxmlformats.org/drawingml/2006/main">
              <a:ext uri="{FF2B5EF4-FFF2-40B4-BE49-F238E27FC236}">
                <a16:creationId xmlns:a16="http://schemas.microsoft.com/office/drawing/2014/main" id="{41A10741-ACB1-4C50-B0ED-9638C18F23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77000"/>
            <a:ext cx="7620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8ED">
                    <a:alpha val="55000"/>
                  </a:srgbClr>
                </a:solidFill>
              </a:defRPr>
            </a:pPr>
            <a:r>
              <a:rPr sz="825" b="1">
                <a:solidFill>
                  <a:srgbClr val="FFF8ED">
                    <a:alpha val="55000"/>
                  </a:srgbClr>
                </a:solidFill>
              </a:rPr>
              <a:t>FLIGHT 007  ·  КУЛЬТУРНЫЙ ЭКСПРЕСС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15174E9-4702-4BBB-88E7-C2B044517F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477000"/>
            <a:ext cx="476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F8ED">
                    <a:alpha val="55000"/>
                  </a:srgbClr>
                </a:solidFill>
              </a:defRPr>
            </a:pPr>
            <a:r>
              <a:rPr sz="825" b="1">
                <a:solidFill>
                  <a:srgbClr val="FFF8ED">
                    <a:alpha val="55000"/>
                  </a:srgbClr>
                </a:solidFill>
              </a:rPr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1285069128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EEE8D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19F9FBE-0C74-426A-BBA4-6A06BBA1F8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3619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3A2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1AB5325-0A6F-4955-88C7-96F7BD7C9E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24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D83A25"/>
                </a:solidFill>
              </a:defRPr>
            </a:pPr>
            <a:r>
              <a:rPr sz="1200" b="1">
                <a:solidFill>
                  <a:srgbClr val="D83A25"/>
                </a:solidFill>
              </a:rPr>
              <a:t>МИР ПРОЕКТА</a:t>
            </a:r>
          </a:p>
        </p:txBody>
      </p:sp>
      <p:sp>
        <p:nvSpPr>
          <p:cNvPr id="3" name="project-claim">
            <a:extLst xmlns:a="http://schemas.openxmlformats.org/drawingml/2006/main">
              <a:ext uri="{FF2B5EF4-FFF2-40B4-BE49-F238E27FC236}">
                <a16:creationId xmlns:a16="http://schemas.microsoft.com/office/drawing/2014/main" id="{966CBD8F-9646-40F7-A6C4-C042E4E023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104900"/>
            <a:ext cx="55245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3750" b="1">
                <a:solidFill>
                  <a:srgbClr val="171514"/>
                </a:solidFill>
              </a:defRPr>
            </a:pPr>
            <a:r>
              <a:rPr sz="3750" b="1">
                <a:solidFill>
                  <a:srgbClr val="171514"/>
                </a:solidFill>
              </a:rPr>
              <a:t>История даёт бренду</a:t>
            </a:r>
          </a:p>
          <a:p xmlns:a="http://schemas.openxmlformats.org/drawingml/2006/main">
            <a:pPr algn="l">
              <a:defRPr sz="3750" b="1">
                <a:solidFill>
                  <a:srgbClr val="171514"/>
                </a:solidFill>
              </a:defRPr>
            </a:pPr>
            <a:r>
              <a:rPr sz="3750" b="1">
                <a:solidFill>
                  <a:srgbClr val="171514"/>
                </a:solidFill>
              </a:rPr>
              <a:t>не показ, а роль.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9455079-F5AA-4A1F-A294-2A1868F5D8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686050"/>
            <a:ext cx="5095875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6F6963"/>
                </a:solidFill>
              </a:defRPr>
            </a:pPr>
            <a:r>
              <a:rPr sz="1650" b="0">
                <a:solidFill>
                  <a:srgbClr val="6F6963"/>
                </a:solidFill>
              </a:rPr>
              <a:t>Молодой ведущий пересекает страну на поезде, открывая в каждом городе современную культуру, гастрономию и людей, которые меняют место вокруг себя.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2EAA640-FA2D-452E-96E9-5C93ECDB39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05300"/>
            <a:ext cx="509587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1514">
              <a:alpha val="25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6411D08-8DEC-4D30-9E8E-402B6787B5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572000"/>
            <a:ext cx="3048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83A25"/>
                </a:solidFill>
              </a:defRPr>
            </a:pPr>
            <a:r>
              <a:rPr sz="900" b="1">
                <a:solidFill>
                  <a:srgbClr val="D83A25"/>
                </a:solidFill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3653EB3-FB57-4624-A80D-4848FA57CD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4543425"/>
            <a:ext cx="466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71514"/>
                </a:solidFill>
              </a:defRPr>
            </a:pPr>
            <a:r>
              <a:rPr sz="1275" b="1">
                <a:solidFill>
                  <a:srgbClr val="171514"/>
                </a:solidFill>
              </a:rPr>
              <a:t>Документальный тревел-сериал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03F40D5-39D3-4F7F-B16F-1919F17F62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943475"/>
            <a:ext cx="3048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83A25"/>
                </a:solidFill>
              </a:defRPr>
            </a:pPr>
            <a:r>
              <a:rPr sz="900" b="1">
                <a:solidFill>
                  <a:srgbClr val="D83A25"/>
                </a:solidFill>
              </a:rPr>
              <a:t>02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E497F0D-4FFA-4B89-A228-2CD02F3EF4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4914900"/>
            <a:ext cx="466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71514"/>
                </a:solidFill>
              </a:defRPr>
            </a:pPr>
            <a:r>
              <a:rPr sz="1275" b="1">
                <a:solidFill>
                  <a:srgbClr val="171514"/>
                </a:solidFill>
              </a:rPr>
              <a:t>8 × 26 минут · рабочий формат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4967AE5-5A25-4F94-BFD0-0F85A7F45F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314950"/>
            <a:ext cx="3048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83A25"/>
                </a:solidFill>
              </a:defRPr>
            </a:pPr>
            <a:r>
              <a:rPr sz="900" b="1">
                <a:solidFill>
                  <a:srgbClr val="D83A25"/>
                </a:solidFill>
              </a:rPr>
              <a:t>03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4FD3524-855F-4B72-9603-2C0D2151CC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286375"/>
            <a:ext cx="466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71514"/>
                </a:solidFill>
              </a:defRPr>
            </a:pPr>
            <a:r>
              <a:rPr sz="1275" b="1">
                <a:solidFill>
                  <a:srgbClr val="171514"/>
                </a:solidFill>
              </a:rPr>
              <a:t>6+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304C33A-33E7-4449-887D-35F9F1E015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86425"/>
            <a:ext cx="3048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83A25"/>
                </a:solidFill>
              </a:defRPr>
            </a:pPr>
            <a:r>
              <a:rPr sz="900" b="1">
                <a:solidFill>
                  <a:srgbClr val="D83A25"/>
                </a:solidFill>
              </a:rPr>
              <a:t>04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EFFF41A-7F7B-4315-9A57-C78045BB9C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657850"/>
            <a:ext cx="466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71514"/>
                </a:solidFill>
              </a:defRPr>
            </a:pPr>
            <a:r>
              <a:rPr sz="1275" b="0">
                <a:solidFill>
                  <a:srgbClr val="171514"/>
                </a:solidFill>
              </a:rPr>
              <a:t>16–44 · путешественники и цифровая аудитория</a:t>
            </a:r>
          </a:p>
        </p:txBody>
      </p:sp>
      <p:pic>
        <p:nvPicPr>
          <p:cNvPr id="3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a96256e86194bde"/>
          <a:srcRect xmlns:a="http://schemas.openxmlformats.org/drawingml/2006/main" l="25938" t="0" r="25938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324600" y="0"/>
            <a:ext cx="5867400" cy="6858000"/>
          </a:xfrm>
          <a:prstGeom xmlns:a="http://schemas.openxmlformats.org/drawingml/2006/main" prst="rect">
            <a:avLst/>
          </a:prstGeom>
        </p:spPr>
      </p:pic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959463B-5558-43DD-AA5A-B166394CC4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0"/>
            <a:ext cx="5867400" cy="6858000"/>
          </a:xfrm>
          <a:prstGeom xmlns:a="http://schemas.openxmlformats.org/drawingml/2006/main" prst="rect">
            <a:avLst/>
          </a:prstGeom>
          <a:gradFill xmlns:a="http://schemas.openxmlformats.org/drawingml/2006/main">
            <a:gsLst>
              <a:gs pos="0">
                <a:srgbClr val="171514">
                  <a:alpha val="12000"/>
                </a:srgbClr>
              </a:gs>
              <a:gs pos="60000">
                <a:srgbClr val="171514">
                  <a:alpha val="0"/>
                </a:srgbClr>
              </a:gs>
              <a:gs pos="100000">
                <a:srgbClr val="171514">
                  <a:alpha val="22000"/>
                </a:srgbClr>
              </a:gs>
            </a:gsLst>
            <a:lin ang="5400000"/>
          </a:gradFill>
          <a:ln xmlns:a="http://schemas.openxmlformats.org/drawingml/2006/main" w="0">
            <a:noFill/>
            <a:prstDash val="solid"/>
          </a:ln>
        </p:spPr>
      </p:sp>
      <p:sp>
        <p:nvSpPr>
          <p:cNvPr id="16" name="footer-2">
            <a:extLst xmlns:a="http://schemas.openxmlformats.org/drawingml/2006/main">
              <a:ext uri="{FF2B5EF4-FFF2-40B4-BE49-F238E27FC236}">
                <a16:creationId xmlns:a16="http://schemas.microsoft.com/office/drawing/2014/main" id="{1AB2CD6C-B8B8-487E-B9B9-0E0ABD99E7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77000"/>
            <a:ext cx="7620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71514">
                    <a:alpha val="45000"/>
                  </a:srgbClr>
                </a:solidFill>
              </a:defRPr>
            </a:pPr>
            <a:r>
              <a:rPr sz="825" b="1">
                <a:solidFill>
                  <a:srgbClr val="171514">
                    <a:alpha val="45000"/>
                  </a:srgbClr>
                </a:solidFill>
              </a:rPr>
              <a:t>FLIGHT 007  ·  КУЛЬТУРНЫЙ ЭКСПРЕСС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5CC079C-6D2A-4C01-8AEF-57CB3689D8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477000"/>
            <a:ext cx="476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171514">
                    <a:alpha val="45000"/>
                  </a:srgbClr>
                </a:solidFill>
              </a:defRPr>
            </a:pPr>
            <a:r>
              <a:rPr sz="825" b="1">
                <a:solidFill>
                  <a:srgbClr val="171514">
                    <a:alpha val="45000"/>
                  </a:srgbClr>
                </a:solidFill>
              </a:rPr>
              <a:t>02</a:t>
            </a:r>
          </a:p>
        </p:txBody>
      </p:sp>
    </p:spTree>
    <p:extLst>
      <p:ext uri="{BB962C8B-B14F-4D97-AF65-F5344CB8AC3E}">
        <p14:creationId xmlns:p14="http://schemas.microsoft.com/office/powerpoint/2010/main" val="2016332709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17151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578c24a7f2b4717"/>
          <a:srcRect xmlns:a="http://schemas.openxmlformats.org/drawingml/2006/main" l="29688" t="0" r="29688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4953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8AC222C-BB71-40EB-87A9-02516250CA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4953000" cy="6858000"/>
          </a:xfrm>
          <a:prstGeom xmlns:a="http://schemas.openxmlformats.org/drawingml/2006/main" prst="rect">
            <a:avLst/>
          </a:prstGeom>
          <a:gradFill xmlns:a="http://schemas.openxmlformats.org/drawingml/2006/main">
            <a:gsLst>
              <a:gs pos="0">
                <a:srgbClr val="171514">
                  <a:alpha val="10000"/>
                </a:srgbClr>
              </a:gs>
              <a:gs pos="100000">
                <a:srgbClr val="171514">
                  <a:alpha val="68000"/>
                </a:srgbClr>
              </a:gs>
            </a:gsLst>
            <a:lin ang="5400000"/>
          </a:gra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BFF0BB8-5A0F-4E1C-8065-6FBF11AB8B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552450"/>
            <a:ext cx="5143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EF6B55"/>
                </a:solidFill>
              </a:defRPr>
            </a:pPr>
            <a:r>
              <a:rPr sz="1200" b="1">
                <a:solidFill>
                  <a:srgbClr val="EF6B55"/>
                </a:solidFill>
              </a:rPr>
              <a:t>РОЛЬ БРЕНДА В ИСТОРИИ</a:t>
            </a:r>
          </a:p>
        </p:txBody>
      </p:sp>
      <p:sp>
        <p:nvSpPr>
          <p:cNvPr id="4" name="category-role-title">
            <a:extLst xmlns:a="http://schemas.openxmlformats.org/drawingml/2006/main">
              <a:ext uri="{FF2B5EF4-FFF2-40B4-BE49-F238E27FC236}">
                <a16:creationId xmlns:a16="http://schemas.microsoft.com/office/drawing/2014/main" id="{EC60133E-5E1F-4A14-BE0D-DF83E657AE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1123950"/>
            <a:ext cx="59055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3450" b="1">
                <a:solidFill>
                  <a:srgbClr val="FFF8ED"/>
                </a:solidFill>
              </a:defRPr>
            </a:pPr>
            <a:r>
              <a:rPr sz="3450" b="1">
                <a:solidFill>
                  <a:srgbClr val="FFF8ED"/>
                </a:solidFill>
              </a:rPr>
              <a:t>Вкус города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B76A60A-BEC5-4F2E-8506-88893D2813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2619375"/>
            <a:ext cx="5715000" cy="1219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FFF8ED">
                    <a:alpha val="74000"/>
                  </a:srgbClr>
                </a:solidFill>
              </a:defRPr>
            </a:pPr>
            <a:r>
              <a:rPr sz="1650" b="0">
                <a:solidFill>
                  <a:srgbClr val="FFF8ED">
                    <a:alpha val="74000"/>
                  </a:srgbClr>
                </a:solidFill>
              </a:rPr>
              <a:t>Локальные заведения и продукты становятся частью культурного портрета.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F765B32-EC53-49F1-9117-88489E7375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4238625"/>
            <a:ext cx="5715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8ED">
              <a:alpha val="22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F0B3C36-6389-411C-89D2-C1F90775FA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4552950"/>
            <a:ext cx="57150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8ED"/>
                </a:solidFill>
              </a:defRPr>
            </a:pPr>
            <a:r>
              <a:rPr sz="1500" b="1">
                <a:solidFill>
                  <a:srgbClr val="FFF8ED"/>
                </a:solidFill>
              </a:rPr>
              <a:t>Продукт входит в привычку, встречу или семейный ритуал — без рекламной паузы.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5C647CC-2F8E-418E-96AC-E2CCB0ED79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5676900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EF6B55"/>
                </a:solidFill>
              </a:defRPr>
            </a:pPr>
            <a:r>
              <a:rPr sz="1125" b="1">
                <a:solidFill>
                  <a:srgbClr val="EF6B55"/>
                </a:solidFill>
              </a:rPr>
              <a:t>Открытая категория</a:t>
            </a:r>
          </a:p>
        </p:txBody>
      </p:sp>
      <p:sp>
        <p:nvSpPr>
          <p:cNvPr id="9" name="footer-3">
            <a:extLst xmlns:a="http://schemas.openxmlformats.org/drawingml/2006/main">
              <a:ext uri="{FF2B5EF4-FFF2-40B4-BE49-F238E27FC236}">
                <a16:creationId xmlns:a16="http://schemas.microsoft.com/office/drawing/2014/main" id="{F8E2A628-1CC0-4DB2-89C0-DEC6C6CCBF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77000"/>
            <a:ext cx="7620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8ED">
                    <a:alpha val="55000"/>
                  </a:srgbClr>
                </a:solidFill>
              </a:defRPr>
            </a:pPr>
            <a:r>
              <a:rPr sz="825" b="1">
                <a:solidFill>
                  <a:srgbClr val="FFF8ED">
                    <a:alpha val="55000"/>
                  </a:srgbClr>
                </a:solidFill>
              </a:rPr>
              <a:t>FLIGHT 007  ·  КУЛЬТУРНЫЙ ЭКСПРЕСС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CB6E475-8175-4316-8251-6C4410477B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477000"/>
            <a:ext cx="476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F8ED">
                    <a:alpha val="55000"/>
                  </a:srgbClr>
                </a:solidFill>
              </a:defRPr>
            </a:pPr>
            <a:r>
              <a:rPr sz="825" b="1">
                <a:solidFill>
                  <a:srgbClr val="FFF8ED">
                    <a:alpha val="55000"/>
                  </a:srgbClr>
                </a:solidFill>
              </a:rPr>
              <a:t>03</a:t>
            </a:r>
          </a:p>
        </p:txBody>
      </p:sp>
    </p:spTree>
    <p:extLst>
      <p:ext uri="{BB962C8B-B14F-4D97-AF65-F5344CB8AC3E}">
        <p14:creationId xmlns:p14="http://schemas.microsoft.com/office/powerpoint/2010/main" val="390172999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EEE8D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EF8E785-7961-4701-871A-CA442D9811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2450"/>
            <a:ext cx="3619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D83A25"/>
                </a:solidFill>
              </a:defRPr>
            </a:pPr>
            <a:r>
              <a:rPr sz="1200" b="1">
                <a:solidFill>
                  <a:srgbClr val="D83A25"/>
                </a:solidFill>
              </a:rPr>
              <a:t>КАК ЭТО РАБОТАЕТ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202F24A-0768-4308-8A38-87501DA85B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047750"/>
            <a:ext cx="9906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3600" b="1">
                <a:solidFill>
                  <a:srgbClr val="171514"/>
                </a:solidFill>
              </a:defRPr>
            </a:pPr>
            <a:r>
              <a:rPr sz="3600" b="1">
                <a:solidFill>
                  <a:srgbClr val="171514"/>
                </a:solidFill>
              </a:rPr>
              <a:t>Три слоя одной интеграции.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097F10A-FEE2-4DA5-A1F6-DD67E4EC1A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247900"/>
            <a:ext cx="19050" cy="3143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1514">
              <a:alpha val="28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BC864DA-FE02-42AE-8F62-DE96172543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209800"/>
            <a:ext cx="4572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D83A25"/>
                </a:solidFill>
              </a:defRPr>
            </a:pPr>
            <a:r>
              <a:rPr sz="1200" b="1">
                <a:solidFill>
                  <a:srgbClr val="D83A25"/>
                </a:solidFill>
              </a:rPr>
              <a:t>01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5EE953D-7508-4F1F-9DFE-7A155709D9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724150"/>
            <a:ext cx="295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71514"/>
                </a:solidFill>
              </a:defRPr>
            </a:pPr>
            <a:r>
              <a:rPr sz="1500" b="1">
                <a:solidFill>
                  <a:srgbClr val="171514"/>
                </a:solidFill>
              </a:rPr>
              <a:t>В КАДРЕ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3BEF256-94B9-45FC-B94B-790F6935E2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286125"/>
            <a:ext cx="29527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950" b="1">
                <a:solidFill>
                  <a:srgbClr val="171514"/>
                </a:solidFill>
              </a:defRPr>
            </a:pPr>
            <a:r>
              <a:rPr sz="1950" b="1">
                <a:solidFill>
                  <a:srgbClr val="171514"/>
                </a:solidFill>
              </a:rPr>
              <a:t>Branded segment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BCAE228-5C2A-4FA4-BEB7-3DA7556CD6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267200"/>
            <a:ext cx="29527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6F6963"/>
                </a:solidFill>
              </a:defRPr>
            </a:pPr>
            <a:r>
              <a:rPr sz="1350" b="0">
                <a:solidFill>
                  <a:srgbClr val="6F6963"/>
                </a:solidFill>
              </a:rPr>
              <a:t>Продукт или сервис появляется там, где он действительно нужен персонажу.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9E5456B-2C0D-4966-9E0E-2D602E5DBD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38650" y="2247900"/>
            <a:ext cx="19050" cy="3143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3A2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405DC2E-01FD-466B-A7A7-3E968CB9FF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05350" y="2209800"/>
            <a:ext cx="4572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D83A25"/>
                </a:solidFill>
              </a:defRPr>
            </a:pPr>
            <a:r>
              <a:rPr sz="1200" b="1">
                <a:solidFill>
                  <a:srgbClr val="D83A25"/>
                </a:solidFill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E807E0C-3B73-4495-9F76-ABB36CA06D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05350" y="2724150"/>
            <a:ext cx="295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71514"/>
                </a:solidFill>
              </a:defRPr>
            </a:pPr>
            <a:r>
              <a:rPr sz="1500" b="1">
                <a:solidFill>
                  <a:srgbClr val="171514"/>
                </a:solidFill>
              </a:rPr>
              <a:t>В СЮЖЕТЕ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57D9065-6D46-4FEB-A8C3-BB218168F5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05350" y="3286125"/>
            <a:ext cx="29527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950" b="1">
                <a:solidFill>
                  <a:srgbClr val="171514"/>
                </a:solidFill>
              </a:defRPr>
            </a:pPr>
            <a:r>
              <a:rPr sz="1950" b="1">
                <a:solidFill>
                  <a:srgbClr val="171514"/>
                </a:solidFill>
              </a:rPr>
              <a:t>Social cutdowns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94D1C55-D894-427F-B358-615460D5CB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05350" y="4267200"/>
            <a:ext cx="29527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6F6963"/>
                </a:solidFill>
              </a:defRPr>
            </a:pPr>
            <a:r>
              <a:rPr sz="1350" b="0">
                <a:solidFill>
                  <a:srgbClr val="6F6963"/>
                </a:solidFill>
              </a:rPr>
              <a:t>Сцена фиксирует функцию бренда в драматургии, а не отдельный рекламный жест.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3B7275E-2081-405C-A80B-60DCE2FE39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48650" y="2247900"/>
            <a:ext cx="19050" cy="3143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1514">
              <a:alpha val="28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22BB2D8-7541-4BE7-BF3A-1F66D5C108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15350" y="2209800"/>
            <a:ext cx="4572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D83A25"/>
                </a:solidFill>
              </a:defRPr>
            </a:pPr>
            <a:r>
              <a:rPr sz="1200" b="1">
                <a:solidFill>
                  <a:srgbClr val="D83A25"/>
                </a:solidFill>
              </a:rPr>
              <a:t>03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ADCA76B-93E7-4656-983E-B5FCE29AA3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15350" y="2724150"/>
            <a:ext cx="295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71514"/>
                </a:solidFill>
              </a:defRPr>
            </a:pPr>
            <a:r>
              <a:rPr sz="1500" b="1">
                <a:solidFill>
                  <a:srgbClr val="171514"/>
                </a:solidFill>
              </a:rPr>
              <a:t>ПОСЛЕ ЭКРАНА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F07D268-09EC-4B6E-AA6D-26A77C3E39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15350" y="3286125"/>
            <a:ext cx="29527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950" b="1">
                <a:solidFill>
                  <a:srgbClr val="171514"/>
                </a:solidFill>
              </a:defRPr>
            </a:pPr>
            <a:r>
              <a:rPr sz="1950" b="1">
                <a:solidFill>
                  <a:srgbClr val="171514"/>
                </a:solidFill>
              </a:rPr>
              <a:t>Digital extension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B8CF874-06C1-40FF-9093-7362EDE5A4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15350" y="4267200"/>
            <a:ext cx="29527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6F6963"/>
                </a:solidFill>
              </a:defRPr>
            </a:pPr>
            <a:r>
              <a:rPr sz="1350" b="0">
                <a:solidFill>
                  <a:srgbClr val="6F6963"/>
                </a:solidFill>
              </a:rPr>
              <a:t>Из экранного события создаются материалы для social, PR и партнёрских каналов.</a:t>
            </a:r>
          </a:p>
        </p:txBody>
      </p:sp>
      <p:sp>
        <p:nvSpPr>
          <p:cNvPr id="18" name="footer-4">
            <a:extLst xmlns:a="http://schemas.openxmlformats.org/drawingml/2006/main">
              <a:ext uri="{FF2B5EF4-FFF2-40B4-BE49-F238E27FC236}">
                <a16:creationId xmlns:a16="http://schemas.microsoft.com/office/drawing/2014/main" id="{4696A0C1-0982-43FF-88E5-4786387CA4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77000"/>
            <a:ext cx="7620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71514">
                    <a:alpha val="45000"/>
                  </a:srgbClr>
                </a:solidFill>
              </a:defRPr>
            </a:pPr>
            <a:r>
              <a:rPr sz="825" b="1">
                <a:solidFill>
                  <a:srgbClr val="171514">
                    <a:alpha val="45000"/>
                  </a:srgbClr>
                </a:solidFill>
              </a:rPr>
              <a:t>FLIGHT 007  ·  КУЛЬТУРНЫЙ ЭКСПРЕСС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8492292-0808-4AF8-A071-2E4DCEADC1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477000"/>
            <a:ext cx="476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171514">
                    <a:alpha val="45000"/>
                  </a:srgbClr>
                </a:solidFill>
              </a:defRPr>
            </a:pPr>
            <a:r>
              <a:rPr sz="825" b="1">
                <a:solidFill>
                  <a:srgbClr val="171514">
                    <a:alpha val="45000"/>
                  </a:srgbClr>
                </a:solidFill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900647861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D83A2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765971C9-03CF-4277-9182-8407B2D08F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24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FFF8ED">
                    <a:alpha val="62000"/>
                  </a:srgbClr>
                </a:solidFill>
              </a:defRPr>
            </a:pPr>
            <a:r>
              <a:rPr sz="1200" b="1">
                <a:solidFill>
                  <a:srgbClr val="FFF8ED">
                    <a:alpha val="62000"/>
                  </a:srgbClr>
                </a:solidFill>
              </a:rPr>
              <a:t>CAMPAIGN SURFACE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9856138-F3A8-4A91-8EF5-D3778FB53E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066800"/>
            <a:ext cx="68580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3750" b="1">
                <a:solidFill>
                  <a:srgbClr val="FFF8ED"/>
                </a:solidFill>
              </a:defRPr>
            </a:pPr>
            <a:r>
              <a:rPr sz="3750" b="1">
                <a:solidFill>
                  <a:srgbClr val="FFF8ED"/>
                </a:solidFill>
              </a:rPr>
              <a:t>Одна сцена создаёт</a:t>
            </a:r>
          </a:p>
          <a:p xmlns:a="http://schemas.openxmlformats.org/drawingml/2006/main">
            <a:pPr algn="l">
              <a:defRPr sz="3750" b="1">
                <a:solidFill>
                  <a:srgbClr val="FFF8ED"/>
                </a:solidFill>
              </a:defRPr>
            </a:pPr>
            <a:r>
              <a:rPr sz="3750" b="1">
                <a:solidFill>
                  <a:srgbClr val="FFF8ED"/>
                </a:solidFill>
              </a:rPr>
              <a:t>несколько точек контакта.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129F1E1-384B-4476-B953-4AB94774FD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1181100"/>
            <a:ext cx="35242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1500" b="1">
                <a:solidFill>
                  <a:srgbClr val="FFF8ED"/>
                </a:solidFill>
              </a:defRPr>
            </a:pPr>
            <a:r>
              <a:rPr sz="1500" b="1">
                <a:solidFill>
                  <a:srgbClr val="FFF8ED"/>
                </a:solidFill>
              </a:rPr>
              <a:t>Конфигурация под направление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C5875ED-C954-438C-8010-B81229E9E7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000375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FFF8ED">
                    <a:alpha val="55000"/>
                  </a:srgbClr>
                </a:solidFill>
              </a:defRPr>
            </a:pPr>
            <a:r>
              <a:rPr sz="1050" b="1">
                <a:solidFill>
                  <a:srgbClr val="FFF8ED">
                    <a:alpha val="55000"/>
                  </a:srgbClr>
                </a:solidFill>
              </a:rPr>
              <a:t>01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06D7078-DBE2-431C-8475-C2840D0942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" y="2981325"/>
            <a:ext cx="4476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FFF8ED"/>
                </a:solidFill>
              </a:defRPr>
            </a:pPr>
            <a:r>
              <a:rPr sz="1875" b="1">
                <a:solidFill>
                  <a:srgbClr val="FFF8ED"/>
                </a:solidFill>
              </a:rPr>
              <a:t>Ритуал героя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364B164-B1C5-4618-8AF6-8BF3F4F5BC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514725"/>
            <a:ext cx="50482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8ED">
              <a:alpha val="3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68C0DDB-A56C-482A-9A2F-3961A97037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00775" y="3000375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FFF8ED">
                    <a:alpha val="55000"/>
                  </a:srgbClr>
                </a:solidFill>
              </a:defRPr>
            </a:pPr>
            <a:r>
              <a:rPr sz="1050" b="1">
                <a:solidFill>
                  <a:srgbClr val="FFF8ED">
                    <a:alpha val="55000"/>
                  </a:srgbClr>
                </a:solidFill>
              </a:rPr>
              <a:t>02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CBD098B-6FCD-4ED1-A1FA-BA507CC51C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72275" y="2981325"/>
            <a:ext cx="4476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FFF8ED"/>
                </a:solidFill>
              </a:defRPr>
            </a:pPr>
            <a:r>
              <a:rPr sz="1875" b="1">
                <a:solidFill>
                  <a:srgbClr val="FFF8ED"/>
                </a:solidFill>
              </a:rPr>
              <a:t>Приготовление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E07D3DE-EBF2-404C-820C-46B614E5D4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00775" y="3514725"/>
            <a:ext cx="50482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8ED">
              <a:alpha val="3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45175F7-89F2-4F55-9DD5-BCD46A3F4A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876675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FFF8ED">
                    <a:alpha val="55000"/>
                  </a:srgbClr>
                </a:solidFill>
              </a:defRPr>
            </a:pPr>
            <a:r>
              <a:rPr sz="1050" b="1">
                <a:solidFill>
                  <a:srgbClr val="FFF8ED">
                    <a:alpha val="55000"/>
                  </a:srgbClr>
                </a:solidFill>
              </a:rPr>
              <a:t>03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E1CB1D0-4568-4C7A-8026-EE6489547F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" y="3857625"/>
            <a:ext cx="4476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FFF8ED"/>
                </a:solidFill>
              </a:defRPr>
            </a:pPr>
            <a:r>
              <a:rPr sz="1875" b="1">
                <a:solidFill>
                  <a:srgbClr val="FFF8ED"/>
                </a:solidFill>
              </a:rPr>
              <a:t>Упаковка в действии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6140822-1C52-4645-9811-2BCA892B50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91025"/>
            <a:ext cx="50482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8ED">
              <a:alpha val="3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A908721-4490-49ED-894C-4883CEF968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00775" y="3876675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FFF8ED">
                    <a:alpha val="55000"/>
                  </a:srgbClr>
                </a:solidFill>
              </a:defRPr>
            </a:pPr>
            <a:r>
              <a:rPr sz="1050" b="1">
                <a:solidFill>
                  <a:srgbClr val="FFF8ED">
                    <a:alpha val="55000"/>
                  </a:srgbClr>
                </a:solidFill>
              </a:rPr>
              <a:t>04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2A198DA-3C98-4E54-93F1-8FAC7289F8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72275" y="3857625"/>
            <a:ext cx="4476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FFF8ED"/>
                </a:solidFill>
              </a:defRPr>
            </a:pPr>
            <a:r>
              <a:rPr sz="1875" b="1">
                <a:solidFill>
                  <a:srgbClr val="FFF8ED"/>
                </a:solidFill>
              </a:rPr>
              <a:t>Локация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EB8F309-2BCD-4AF6-A4A6-4D986E8178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00775" y="4391025"/>
            <a:ext cx="50482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8ED">
              <a:alpha val="3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F64B88D-C86E-4BE2-BEA8-7BFEAF9203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752975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FFF8ED">
                    <a:alpha val="55000"/>
                  </a:srgbClr>
                </a:solidFill>
              </a:defRPr>
            </a:pPr>
            <a:r>
              <a:rPr sz="1050" b="1">
                <a:solidFill>
                  <a:srgbClr val="FFF8ED">
                    <a:alpha val="55000"/>
                  </a:srgbClr>
                </a:solidFill>
              </a:rPr>
              <a:t>05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14C22E4-4848-4E46-8678-C56CFB1EA6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" y="4733925"/>
            <a:ext cx="4476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FFF8ED"/>
                </a:solidFill>
              </a:defRPr>
            </a:pPr>
            <a:r>
              <a:rPr sz="1875" b="1">
                <a:solidFill>
                  <a:srgbClr val="FFF8ED"/>
                </a:solidFill>
              </a:rPr>
              <a:t>Премьера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6A7D569-C56B-4BE5-9671-D17DEAD2BF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267325"/>
            <a:ext cx="50482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8ED">
              <a:alpha val="3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145D287-CABD-425F-85F9-40C73A6478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00775" y="4752975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FFF8ED">
                    <a:alpha val="55000"/>
                  </a:srgbClr>
                </a:solidFill>
              </a:defRPr>
            </a:pPr>
            <a:r>
              <a:rPr sz="1050" b="1">
                <a:solidFill>
                  <a:srgbClr val="FFF8ED">
                    <a:alpha val="55000"/>
                  </a:srgbClr>
                </a:solidFill>
              </a:rPr>
              <a:t>06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D2A855B-0483-4343-9C66-ABD758308A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72275" y="4733925"/>
            <a:ext cx="4476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FFF8ED"/>
                </a:solidFill>
              </a:defRPr>
            </a:pPr>
            <a:r>
              <a:rPr sz="1875" b="1">
                <a:solidFill>
                  <a:srgbClr val="FFF8ED"/>
                </a:solidFill>
              </a:rPr>
              <a:t>Social edits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2EA2A10-DC46-4132-8BC8-EDE7F4F034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00775" y="5267325"/>
            <a:ext cx="50482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8ED">
              <a:alpha val="3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footer-5">
            <a:extLst xmlns:a="http://schemas.openxmlformats.org/drawingml/2006/main">
              <a:ext uri="{FF2B5EF4-FFF2-40B4-BE49-F238E27FC236}">
                <a16:creationId xmlns:a16="http://schemas.microsoft.com/office/drawing/2014/main" id="{8EEA1478-4295-49AC-8A73-FCB3550508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77000"/>
            <a:ext cx="7620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8ED">
                    <a:alpha val="55000"/>
                  </a:srgbClr>
                </a:solidFill>
              </a:defRPr>
            </a:pPr>
            <a:r>
              <a:rPr sz="825" b="1">
                <a:solidFill>
                  <a:srgbClr val="FFF8ED">
                    <a:alpha val="55000"/>
                  </a:srgbClr>
                </a:solidFill>
              </a:rPr>
              <a:t>FLIGHT 007  ·  КУЛЬТУРНЫЙ ЭКСПРЕСС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246E43E-4349-43C7-8BEA-39C44CC31C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477000"/>
            <a:ext cx="476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F8ED">
                    <a:alpha val="55000"/>
                  </a:srgbClr>
                </a:solidFill>
              </a:defRPr>
            </a:pPr>
            <a:r>
              <a:rPr sz="825" b="1">
                <a:solidFill>
                  <a:srgbClr val="FFF8ED">
                    <a:alpha val="55000"/>
                  </a:srgbClr>
                </a:solidFill>
              </a:rPr>
              <a:t>05</a:t>
            </a:r>
          </a:p>
        </p:txBody>
      </p:sp>
    </p:spTree>
    <p:extLst>
      <p:ext uri="{BB962C8B-B14F-4D97-AF65-F5344CB8AC3E}">
        <p14:creationId xmlns:p14="http://schemas.microsoft.com/office/powerpoint/2010/main" val="1279406044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EEE8D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C8AD9B3-B227-469A-A607-83F7BADE49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40005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151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C3A2DDF-50D5-4D20-9365-E817A61276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28650"/>
            <a:ext cx="2857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EF6B55"/>
                </a:solidFill>
              </a:defRPr>
            </a:pPr>
            <a:r>
              <a:rPr sz="1200" b="1">
                <a:solidFill>
                  <a:srgbClr val="EF6B55"/>
                </a:solidFill>
              </a:rPr>
              <a:t>СЛЕДУЮЩИЙ ШАГ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A2F0F54-7B0E-4BE7-BF93-E3C6816847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466850"/>
            <a:ext cx="2952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F8ED"/>
                </a:solidFill>
              </a:defRPr>
            </a:pPr>
            <a:r>
              <a:rPr sz="4050" b="1">
                <a:solidFill>
                  <a:srgbClr val="FFF8ED"/>
                </a:solidFill>
              </a:rPr>
              <a:t>Войти</a:t>
            </a:r>
          </a:p>
          <a:p xmlns:a="http://schemas.openxmlformats.org/drawingml/2006/main">
            <a:pPr algn="l">
              <a:defRPr sz="4050" b="1">
                <a:solidFill>
                  <a:srgbClr val="FFF8ED"/>
                </a:solidFill>
              </a:defRPr>
            </a:pPr>
            <a:r>
              <a:rPr sz="4050" b="1">
                <a:solidFill>
                  <a:srgbClr val="FFF8ED"/>
                </a:solidFill>
              </a:rPr>
              <a:t>в историю.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A6F92A1-4CED-4CE5-A752-4C62BFDC48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476625"/>
            <a:ext cx="29527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FFF8ED">
                    <a:alpha val="76000"/>
                  </a:srgbClr>
                </a:solidFill>
              </a:defRPr>
            </a:pPr>
            <a:r>
              <a:rPr sz="1875" b="1">
                <a:solidFill>
                  <a:srgbClr val="FFF8ED">
                    <a:alpha val="76000"/>
                  </a:srgbClr>
                </a:solidFill>
              </a:rPr>
              <a:t>Культурный экспресс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A818368-3CA7-48E7-9018-983182A7A1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429125"/>
            <a:ext cx="29527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8ED">
                    <a:alpha val="55000"/>
                  </a:srgbClr>
                </a:solidFill>
              </a:defRPr>
            </a:pPr>
            <a:r>
              <a:rPr sz="1500" b="0">
                <a:solidFill>
                  <a:srgbClr val="FFF8ED">
                    <a:alpha val="55000"/>
                  </a:srgbClr>
                </a:solidFill>
              </a:rPr>
              <a:t>Рестораны и напитки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BD0166D-9564-4332-9799-378A749DDB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19625" y="742950"/>
            <a:ext cx="6191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625" b="1">
                <a:solidFill>
                  <a:srgbClr val="171514"/>
                </a:solidFill>
              </a:defRPr>
            </a:pPr>
            <a:r>
              <a:rPr sz="2625" b="1">
                <a:solidFill>
                  <a:srgbClr val="171514"/>
                </a:solidFill>
              </a:rPr>
              <a:t>Что фиксируем на первой встрече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C0EFCC0-5255-4CE0-8F5B-951186C72E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1695450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D83A25"/>
                </a:solidFill>
              </a:defRPr>
            </a:pPr>
            <a:r>
              <a:rPr sz="1050" b="1">
                <a:solidFill>
                  <a:srgbClr val="D83A25"/>
                </a:solidFill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E97814F-297D-4756-B4BF-237BEDEC9E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0" y="1666875"/>
            <a:ext cx="58102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71514"/>
                </a:solidFill>
              </a:defRPr>
            </a:pPr>
            <a:r>
              <a:rPr sz="1650" b="1">
                <a:solidFill>
                  <a:srgbClr val="171514"/>
                </a:solidFill>
              </a:rPr>
              <a:t>категорийный конфликт и эксклюзивность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05C24B4-953A-4388-8DE0-C72E7D5CCC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2209800"/>
            <a:ext cx="6400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1514">
              <a:alpha val="2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87F1D4C-DEB9-4C87-BF6D-8BE2FF5C6A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2476500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D83A25"/>
                </a:solidFill>
              </a:defRPr>
            </a:pPr>
            <a:r>
              <a:rPr sz="1050" b="1">
                <a:solidFill>
                  <a:srgbClr val="D83A25"/>
                </a:solidFill>
              </a:rPr>
              <a:t>02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A753363-C8D0-4428-B86B-FBECCFC474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0" y="2447925"/>
            <a:ext cx="58102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71514"/>
                </a:solidFill>
              </a:defRPr>
            </a:pPr>
            <a:r>
              <a:rPr sz="1650" b="1">
                <a:solidFill>
                  <a:srgbClr val="171514"/>
                </a:solidFill>
              </a:rPr>
              <a:t>одну или две приоритетные сцены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A1E76C2-0032-43AF-8D45-9DBCCF49A3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2990850"/>
            <a:ext cx="6400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1514">
              <a:alpha val="2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D806E7D-89C0-4C20-9382-DB28F51627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3257550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D83A25"/>
                </a:solidFill>
              </a:defRPr>
            </a:pPr>
            <a:r>
              <a:rPr sz="1050" b="1">
                <a:solidFill>
                  <a:srgbClr val="D83A25"/>
                </a:solidFill>
              </a:rPr>
              <a:t>03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B1B4025-D1BD-4465-9B38-67E274BE40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0" y="3228975"/>
            <a:ext cx="58102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71514"/>
                </a:solidFill>
              </a:defRPr>
            </a:pPr>
            <a:r>
              <a:rPr sz="1650" b="1">
                <a:solidFill>
                  <a:srgbClr val="171514"/>
                </a:solidFill>
              </a:rPr>
              <a:t>территорию, права и срок использования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0040282-DFD9-4F1A-8887-055FD504CD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3771900"/>
            <a:ext cx="6400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1514">
              <a:alpha val="2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A1A7C36-DB06-4925-A05A-C17962FB85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4038600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D83A25"/>
                </a:solidFill>
              </a:defRPr>
            </a:pPr>
            <a:r>
              <a:rPr sz="1050" b="1">
                <a:solidFill>
                  <a:srgbClr val="D83A25"/>
                </a:solidFill>
              </a:rPr>
              <a:t>04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7DC51D5-3F99-441D-9870-052C3EC049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0" y="4010025"/>
            <a:ext cx="58102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71514"/>
                </a:solidFill>
              </a:defRPr>
            </a:pPr>
            <a:r>
              <a:rPr sz="1650" b="1">
                <a:solidFill>
                  <a:srgbClr val="171514"/>
                </a:solidFill>
              </a:rPr>
              <a:t>экранные и digital-материалы кампании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D7A772B-42E4-402C-B2B5-86B752E4C3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4552950"/>
            <a:ext cx="6400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1514">
              <a:alpha val="2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50F5A0F-E30E-4721-B615-E4A74E228C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5200650"/>
            <a:ext cx="63817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6F6963"/>
                </a:solidFill>
              </a:defRPr>
            </a:pPr>
            <a:r>
              <a:rPr sz="1350" b="0">
                <a:solidFill>
                  <a:srgbClr val="6F6963"/>
                </a:solidFill>
              </a:rPr>
              <a:t>Бюджет рассчитывается после выбора сцен, территории, прав и объёма кампании.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575CF52-0CEF-49E1-8E8E-B39AA04B6A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5953125"/>
            <a:ext cx="3619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D83A25"/>
                </a:solidFill>
              </a:defRPr>
            </a:pPr>
            <a:r>
              <a:rPr sz="1350" b="1">
                <a:solidFill>
                  <a:srgbClr val="D83A25"/>
                </a:solidFill>
              </a:rPr>
              <a:t>prostranstvomedia.ru</a:t>
            </a:r>
          </a:p>
        </p:txBody>
      </p:sp>
      <p:sp>
        <p:nvSpPr>
          <p:cNvPr id="21" name="footer-6">
            <a:extLst xmlns:a="http://schemas.openxmlformats.org/drawingml/2006/main">
              <a:ext uri="{FF2B5EF4-FFF2-40B4-BE49-F238E27FC236}">
                <a16:creationId xmlns:a16="http://schemas.microsoft.com/office/drawing/2014/main" id="{B5A5FAAE-C9D5-4BC1-9549-408BBE9F67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77000"/>
            <a:ext cx="7620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71514">
                    <a:alpha val="45000"/>
                  </a:srgbClr>
                </a:solidFill>
              </a:defRPr>
            </a:pPr>
            <a:r>
              <a:rPr sz="825" b="1">
                <a:solidFill>
                  <a:srgbClr val="171514">
                    <a:alpha val="45000"/>
                  </a:srgbClr>
                </a:solidFill>
              </a:rPr>
              <a:t>FLIGHT 007  ·  КУЛЬТУРНЫЙ ЭКСПРЕСС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09216AE-AE74-4222-A86C-9A4177A47C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477000"/>
            <a:ext cx="476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171514">
                    <a:alpha val="45000"/>
                  </a:srgbClr>
                </a:solidFill>
              </a:defRPr>
            </a:pPr>
            <a:r>
              <a:rPr sz="825" b="1">
                <a:solidFill>
                  <a:srgbClr val="171514">
                    <a:alpha val="45000"/>
                  </a:srgbClr>
                </a:solidFill>
              </a:rPr>
              <a:t>06</a:t>
            </a:r>
          </a:p>
        </p:txBody>
      </p:sp>
    </p:spTree>
    <p:extLst>
      <p:ext uri="{BB962C8B-B14F-4D97-AF65-F5344CB8AC3E}">
        <p14:creationId xmlns:p14="http://schemas.microsoft.com/office/powerpoint/2010/main" val="802831532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2026-08-30T14:43:24.3380000Z</dcterms:created>
  <dcterms:modified xsi:type="dcterms:W3CDTF">2026-08-30T14:43:24.3380000Z</dcterms:modified>
</coreProperties>
</file>