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a5d23f4aac34942" /><Relationship Type="http://schemas.openxmlformats.org/officeDocument/2006/relationships/extended-properties" Target="/docProps/app.xml" Id="Rd9d6ea227afb445f" /><Relationship Type="http://schemas.openxmlformats.org/officeDocument/2006/relationships/officeDocument" Target="/ppt/presentation.xml" Id="Rcdd1d81bac86426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c8826070b1c492c"/>
  </p:sldMasterIdLst>
  <p:notesMasterIdLst>
    <p:notesMasterId xmlns:r="http://schemas.openxmlformats.org/officeDocument/2006/relationships" r:id="Raf79d1373744496e"/>
  </p:notesMasterIdLst>
  <p:sldIdLst>
    <p:sldId xmlns:r="http://schemas.openxmlformats.org/officeDocument/2006/relationships" id="256" r:id="R8a0288087e9e48dd"/>
    <p:sldId xmlns:r="http://schemas.openxmlformats.org/officeDocument/2006/relationships" id="257" r:id="R4299513123f0497d"/>
    <p:sldId xmlns:r="http://schemas.openxmlformats.org/officeDocument/2006/relationships" id="258" r:id="R9e65ab54fb5c4b2c"/>
    <p:sldId xmlns:r="http://schemas.openxmlformats.org/officeDocument/2006/relationships" id="259" r:id="R162ec8bd62104b93"/>
    <p:sldId xmlns:r="http://schemas.openxmlformats.org/officeDocument/2006/relationships" id="260" r:id="R4c2d09cc11f744b6"/>
    <p:sldId xmlns:r="http://schemas.openxmlformats.org/officeDocument/2006/relationships" id="261" r:id="R4e332b9d88494a5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a316506eb87465b" /><Relationship Type="http://schemas.openxmlformats.org/officeDocument/2006/relationships/slideMaster" Target="/ppt/slideMasters/slideMaster1.xml" Id="Rcc8826070b1c492c" /><Relationship Type="http://schemas.openxmlformats.org/officeDocument/2006/relationships/notesMaster" Target="/ppt/notesMasters/notesMaster1.xml" Id="Raf79d1373744496e" /><Relationship Type="http://schemas.openxmlformats.org/officeDocument/2006/relationships/presProps" Target="/ppt/presProps.xml" Id="Rfe35b50f1fd9425b" /><Relationship Type="http://schemas.openxmlformats.org/officeDocument/2006/relationships/tableStyles" Target="/ppt/tableStyles.xml" Id="R474825c15714471e" /><Relationship Type="http://schemas.openxmlformats.org/officeDocument/2006/relationships/slide" Target="/ppt/slides/slide1.xml" Id="R8a0288087e9e48dd" /><Relationship Type="http://schemas.openxmlformats.org/officeDocument/2006/relationships/slide" Target="/ppt/slides/slide2.xml" Id="R4299513123f0497d" /><Relationship Type="http://schemas.openxmlformats.org/officeDocument/2006/relationships/slide" Target="/ppt/slides/slide3.xml" Id="R9e65ab54fb5c4b2c" /><Relationship Type="http://schemas.openxmlformats.org/officeDocument/2006/relationships/slide" Target="/ppt/slides/slide4.xml" Id="R162ec8bd62104b93" /><Relationship Type="http://schemas.openxmlformats.org/officeDocument/2006/relationships/slide" Target="/ppt/slides/slide5.xml" Id="R4c2d09cc11f744b6" /><Relationship Type="http://schemas.openxmlformats.org/officeDocument/2006/relationships/slide" Target="/ppt/slides/slide6.xml" Id="R4e332b9d88494a5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354a1a48e6e422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df9f37f7ebb4199" /><Relationship Type="http://schemas.openxmlformats.org/officeDocument/2006/relationships/notesMaster" Target="/ppt/notesMasters/notesMaster1.xml" Id="R1966a0b7654e4ff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6816805f3de4103" /><Relationship Type="http://schemas.openxmlformats.org/officeDocument/2006/relationships/notesMaster" Target="/ppt/notesMasters/notesMaster1.xml" Id="Rebae2ec44a2a4bc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07d9cfe890249d9" /><Relationship Type="http://schemas.openxmlformats.org/officeDocument/2006/relationships/notesMaster" Target="/ppt/notesMasters/notesMaster1.xml" Id="Rac7f944309da473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20125e289634e8d" /><Relationship Type="http://schemas.openxmlformats.org/officeDocument/2006/relationships/notesMaster" Target="/ppt/notesMasters/notesMaster1.xml" Id="R2f8e6ead90a1420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6a6752628424a68" /><Relationship Type="http://schemas.openxmlformats.org/officeDocument/2006/relationships/notesMaster" Target="/ppt/notesMasters/notesMaster1.xml" Id="Reb344da19be3418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1323d5361e2459c" /><Relationship Type="http://schemas.openxmlformats.org/officeDocument/2006/relationships/notesMaster" Target="/ppt/notesMasters/notesMaster1.xml" Id="Ref3ad36908a3478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facts: app/projects/project-cases.json</a:t>
            </a:r>
          </a:p>
          <a:p xmlns:a="http://schemas.openxmlformats.org/drawingml/2006/main">
            <a:r>
              <a:t>- Visual: /assets/projects/caspian-ghosts.png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 and copy: app/projects/project-cases.json</a:t>
            </a:r>
          </a:p>
          <a:p xmlns:a="http://schemas.openxmlformats.org/drawingml/2006/main">
            <a:r>
              <a:t>- Visual: /assets/projects/caspian-ghosts.png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Integration inventory: app/projects/project-cases.json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Production model: project dossier and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Commercial surface: project dossier and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Next-step framework: Prostranstvo Media commercial process</a:t>
            </a:r>
          </a:p>
          <a:p xmlns:a="http://schemas.openxmlformats.org/drawingml/2006/main">
            <a:r>
              <a:t>- No price or guaranteed result is inferred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679620651334b3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1949689563942f3" /><Relationship Type="http://schemas.openxmlformats.org/officeDocument/2006/relationships/slideLayout" Target="/ppt/slideLayouts/slideLayout1.xml" Id="Rae9b14fe40fe46a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e9b14fe40fe46a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8e8423abb241af" /><Relationship Type="http://schemas.openxmlformats.org/officeDocument/2006/relationships/image" Target="/ppt/media/image.jpeg" Id="R421349e856294dd5" /><Relationship Type="http://schemas.openxmlformats.org/officeDocument/2006/relationships/notesSlide" Target="/ppt/notesSlides/notesSlide1.xml" Id="Rf88f4537f3a64cc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9924b795b14be2" /><Relationship Type="http://schemas.openxmlformats.org/officeDocument/2006/relationships/image" Target="/ppt/media/image2.jpeg" Id="R800b951edf7747f0" /><Relationship Type="http://schemas.openxmlformats.org/officeDocument/2006/relationships/notesSlide" Target="/ppt/notesSlides/notesSlide2.xml" Id="R0d372e0626014fc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409e15128a47d0" /><Relationship Type="http://schemas.openxmlformats.org/officeDocument/2006/relationships/notesSlide" Target="/ppt/notesSlides/notesSlide3.xml" Id="R0722db45cb474c6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3e2193a37b41b8" /><Relationship Type="http://schemas.openxmlformats.org/officeDocument/2006/relationships/notesSlide" Target="/ppt/notesSlides/notesSlide4.xml" Id="R2756c5547bf04b8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98889590484ac8" /><Relationship Type="http://schemas.openxmlformats.org/officeDocument/2006/relationships/notesSlide" Target="/ppt/notesSlides/notesSlide5.xml" Id="R91e679d9e3aa45b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daea5f5a2f4c88" /><Relationship Type="http://schemas.openxmlformats.org/officeDocument/2006/relationships/notesSlide" Target="/ppt/notesSlides/notesSlide6.xml" Id="Rfdef5a4699ec4f9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1349e856294dd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9FBD31-13E7-4903-89D8-03F48A051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80808">
                  <a:alpha val="96000"/>
                </a:srgbClr>
              </a:gs>
              <a:gs pos="45000">
                <a:srgbClr val="080808">
                  <a:alpha val="70000"/>
                </a:srgbClr>
              </a:gs>
              <a:gs pos="100000">
                <a:srgbClr val="080808">
                  <a:alpha val="24000"/>
                </a:srgbClr>
              </a:gs>
            </a:gsLst>
            <a:lin ang="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F1A3A0-E40A-4402-9540-07145C74C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7620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cover-eyebrow">
            <a:extLst xmlns:a="http://schemas.openxmlformats.org/drawingml/2006/main">
              <a:ext uri="{FF2B5EF4-FFF2-40B4-BE49-F238E27FC236}">
                <a16:creationId xmlns:a16="http://schemas.microsoft.com/office/drawing/2014/main" id="{7D02C88B-BFD1-48AF-96F9-11CE69C38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609600"/>
            <a:ext cx="590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КОММЕРЧЕСКОЕ ДОСЬЕ ПРОЕКТА</a:t>
            </a:r>
          </a:p>
        </p:txBody>
      </p:sp>
      <p:sp>
        <p:nvSpPr>
          <p:cNvPr id="5" name="cover-title">
            <a:extLst xmlns:a="http://schemas.openxmlformats.org/drawingml/2006/main">
              <a:ext uri="{FF2B5EF4-FFF2-40B4-BE49-F238E27FC236}">
                <a16:creationId xmlns:a16="http://schemas.microsoft.com/office/drawing/2014/main" id="{FBE6BD36-5C54-4127-BF5A-49355FD7B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10477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5100" b="1">
                <a:solidFill>
                  <a:srgbClr val="FFF8ED"/>
                </a:solidFill>
              </a:defRPr>
            </a:pPr>
            <a:r>
              <a:rPr sz="5100" b="1">
                <a:solidFill>
                  <a:srgbClr val="FFF8ED"/>
                </a:solidFill>
              </a:rPr>
              <a:t>Каспийские призраки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0DEE89-6C2E-4183-B024-1599102E1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76750"/>
            <a:ext cx="8477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FFF8ED">
                    <a:alpha val="78000"/>
                  </a:srgbClr>
                </a:solidFill>
              </a:defRPr>
            </a:pPr>
            <a:r>
              <a:rPr sz="2100" b="0">
                <a:solidFill>
                  <a:srgbClr val="FFF8ED">
                    <a:alpha val="78000"/>
                  </a:srgbClr>
                </a:solidFill>
              </a:rPr>
              <a:t>Призраков нет. Странные люди — есть.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49EC9B-AE3D-45F2-A517-A688DC4DA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2197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FF8ED">
                    <a:alpha val="62000"/>
                  </a:srgbClr>
                </a:solidFill>
              </a:defRPr>
            </a:pPr>
            <a:r>
              <a:rPr sz="1200" b="1">
                <a:solidFill>
                  <a:srgbClr val="FFF8ED">
                    <a:alpha val="62000"/>
                  </a:srgbClr>
                </a:solidFill>
              </a:rPr>
              <a:t>Сериал · комедийный детектив  ·  8 × 24 минуты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3DFD76-2C8D-4AF6-93B4-68A1476CE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2865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FFF8ED"/>
                </a:solidFill>
              </a:defRPr>
            </a:pPr>
            <a:r>
              <a:rPr sz="1125" b="1">
                <a:solidFill>
                  <a:srgbClr val="FFF8ED"/>
                </a:solidFill>
              </a:rPr>
              <a:t>ПРОСТРАНСТВО МЕДИА</a:t>
            </a:r>
          </a:p>
        </p:txBody>
      </p:sp>
      <p:sp>
        <p:nvSpPr>
          <p:cNvPr id="9" name="footer-1">
            <a:extLst xmlns:a="http://schemas.openxmlformats.org/drawingml/2006/main">
              <a:ext uri="{FF2B5EF4-FFF2-40B4-BE49-F238E27FC236}">
                <a16:creationId xmlns:a16="http://schemas.microsoft.com/office/drawing/2014/main" id="{C88C6CA9-7556-4E9C-8B6B-7D939A26E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003  ·  КАСПИЙСКИЕ ПРИЗРАКИ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82D70C-8385-4D14-8379-47102FD66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55846665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FBEBAF-281A-4263-BA03-C2CA96A22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619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D061E1-90DB-419A-8536-1BFA8F685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МИР ПРОЕКТА</a:t>
            </a:r>
          </a:p>
        </p:txBody>
      </p:sp>
      <p:sp>
        <p:nvSpPr>
          <p:cNvPr id="3" name="project-claim">
            <a:extLst xmlns:a="http://schemas.openxmlformats.org/drawingml/2006/main">
              <a:ext uri="{FF2B5EF4-FFF2-40B4-BE49-F238E27FC236}">
                <a16:creationId xmlns:a16="http://schemas.microsoft.com/office/drawing/2014/main" id="{5ADF676C-6BF3-49F4-8F47-472CD8BD5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104900"/>
            <a:ext cx="5524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История даёт бренду</a:t>
            </a:r>
          </a:p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не показ, а роль.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19864A-1DD8-4FD0-8495-B718F3188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686050"/>
            <a:ext cx="5095875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F6963"/>
                </a:solidFill>
              </a:defRPr>
            </a:pPr>
            <a:r>
              <a:rPr sz="1650" b="0">
                <a:solidFill>
                  <a:srgbClr val="6F6963"/>
                </a:solidFill>
              </a:rPr>
              <a:t>Трое неудачливых охотников за аномалиями приезжают искать каспийского монстра, но каждое чудо оказывается чьей-то слишком человеческой аферой.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39C548-5691-4A2F-BB7A-6C5C923BF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05300"/>
            <a:ext cx="5095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801190-5B30-4A33-8AED-6A7E2EB2C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7200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1D5037-F57D-425B-AEA1-AA59BBFC7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54342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Сериал · комедийный детектив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C5C421-74C7-4863-9A33-1F5B8002D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94347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39CD14-187A-4E6E-89CC-7C5445130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91490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8 × 24 минуты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046DAF-9C4E-4F99-B7A8-ED51B744C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1495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C4C8C9-8BC4-43DA-898E-B840F2329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28637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12+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BF015C-9B1E-484E-ABC0-757BBDE91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8642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F95E38-7891-487C-B37A-6B6EC4921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65785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71514"/>
                </a:solidFill>
              </a:defRPr>
            </a:pPr>
            <a:r>
              <a:rPr sz="1275" b="0">
                <a:solidFill>
                  <a:srgbClr val="171514"/>
                </a:solidFill>
              </a:rPr>
              <a:t>16–44 · любители приключенческих комедий и mystery</a:t>
            </a:r>
          </a:p>
        </p:txBody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0b951edf7747f0"/>
          <a:srcRect xmlns:a="http://schemas.openxmlformats.org/drawingml/2006/main" l="25938" t="0" r="2593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44AEDF-F9E2-48C3-9DDA-BB1C76E94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2000"/>
                </a:srgbClr>
              </a:gs>
              <a:gs pos="60000">
                <a:srgbClr val="171514">
                  <a:alpha val="0"/>
                </a:srgbClr>
              </a:gs>
              <a:gs pos="100000">
                <a:srgbClr val="171514">
                  <a:alpha val="22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16" name="footer-2">
            <a:extLst xmlns:a="http://schemas.openxmlformats.org/drawingml/2006/main">
              <a:ext uri="{FF2B5EF4-FFF2-40B4-BE49-F238E27FC236}">
                <a16:creationId xmlns:a16="http://schemas.microsoft.com/office/drawing/2014/main" id="{0D0A51A8-B1D9-46EA-A935-D124BFAD6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003  ·  КАСПИЙСКИЕ ПРИЗРАКИ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A62E42-C3D0-43BC-A468-5199556F8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26173916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DED4C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4E90D07-22EA-4B3D-8C95-4B6F71AD6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419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КОММЕРЧЕСКИЙ ИНВЕНТАРЬ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4B557D-D92B-42F3-A1D2-AEC7494B2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47750"/>
            <a:ext cx="55245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71514"/>
                </a:solidFill>
              </a:defRPr>
            </a:pPr>
            <a:r>
              <a:rPr sz="3600" b="1">
                <a:solidFill>
                  <a:srgbClr val="171514"/>
                </a:solidFill>
              </a:rPr>
              <a:t>Открываем категории,</a:t>
            </a:r>
          </a:p>
          <a:p xmlns:a="http://schemas.openxmlformats.org/drawingml/2006/main">
            <a:pPr algn="l">
              <a:defRPr sz="3600" b="1">
                <a:solidFill>
                  <a:srgbClr val="171514"/>
                </a:solidFill>
              </a:defRPr>
            </a:pPr>
            <a:r>
              <a:rPr sz="3600" b="1">
                <a:solidFill>
                  <a:srgbClr val="171514"/>
                </a:solidFill>
              </a:rPr>
              <a:t>а не продаём кадры.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1E1A8D-166D-459A-82E7-F396F7CBF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571750"/>
            <a:ext cx="461962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6F6963"/>
                </a:solidFill>
              </a:defRPr>
            </a:pPr>
            <a:r>
              <a:rPr sz="1425" b="0">
                <a:solidFill>
                  <a:srgbClr val="6F6963"/>
                </a:solidFill>
              </a:rPr>
              <a:t>Каждое окно уже связано со сценой и драматургической функцией. Конкретный бренд проходит проверку категории и конфликта интересов.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72BD61-C772-4E96-A3A5-FE5551FA0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666750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D83A25"/>
                </a:solidFill>
              </a:defRPr>
            </a:pPr>
            <a:r>
              <a:rPr sz="1125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E9212C-938D-47BA-A996-F6EE40C2A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647700"/>
            <a:ext cx="4476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71514"/>
                </a:solidFill>
              </a:defRPr>
            </a:pPr>
            <a:r>
              <a:rPr sz="1800" b="1">
                <a:solidFill>
                  <a:srgbClr val="171514"/>
                </a:solidFill>
              </a:rPr>
              <a:t>Электроника и гаджеты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93B76D-A3A8-464E-BB3B-00718F7BB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1028700"/>
            <a:ext cx="4476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F6963"/>
                </a:solidFill>
              </a:defRPr>
            </a:pPr>
            <a:r>
              <a:rPr sz="1275" b="0">
                <a:solidFill>
                  <a:srgbClr val="6F6963"/>
                </a:solidFill>
              </a:rPr>
              <a:t>Лаборатория охотников за аномалиями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1D8416-5935-4223-AA87-4542FAE11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657350"/>
            <a:ext cx="5143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7B61DD-0982-4187-81DA-D2F4CF281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47850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D83A25"/>
                </a:solidFill>
              </a:defRPr>
            </a:pPr>
            <a:r>
              <a:rPr sz="1125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5F20A2-1B82-4CDE-9E7E-32F388FC6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1828800"/>
            <a:ext cx="4476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71514"/>
                </a:solidFill>
              </a:defRPr>
            </a:pPr>
            <a:r>
              <a:rPr sz="1800" b="1">
                <a:solidFill>
                  <a:srgbClr val="171514"/>
                </a:solidFill>
              </a:rPr>
              <a:t>Outdoor и экипировка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BCA098-3B61-41A5-839E-641587EB7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209800"/>
            <a:ext cx="4476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F6963"/>
                </a:solidFill>
              </a:defRPr>
            </a:pPr>
            <a:r>
              <a:rPr sz="1275" b="0">
                <a:solidFill>
                  <a:srgbClr val="6F6963"/>
                </a:solidFill>
              </a:rPr>
              <a:t>Экспедиция в дельту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6CF0AD-AB28-4EEC-AE76-C0E8BCDF5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838450"/>
            <a:ext cx="5143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BA8A1D-1673-4E71-A42A-E62DCE18D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028950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D83A25"/>
                </a:solidFill>
              </a:defRPr>
            </a:pPr>
            <a:r>
              <a:rPr sz="1125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E2213D-2FAB-433B-B89C-71AEAA31F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009900"/>
            <a:ext cx="4476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71514"/>
                </a:solidFill>
              </a:defRPr>
            </a:pPr>
            <a:r>
              <a:rPr sz="1800" b="1">
                <a:solidFill>
                  <a:srgbClr val="171514"/>
                </a:solidFill>
              </a:rPr>
              <a:t>Туризм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38E29D-52FC-4EEE-8BA0-A101D4EE9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390900"/>
            <a:ext cx="4476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F6963"/>
                </a:solidFill>
              </a:defRPr>
            </a:pPr>
            <a:r>
              <a:rPr sz="1275" b="0">
                <a:solidFill>
                  <a:srgbClr val="6F6963"/>
                </a:solidFill>
              </a:rPr>
              <a:t>Маршрут по неизвестной Астрахани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A545E3-AB52-46F2-A779-E76E0134E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019550"/>
            <a:ext cx="5143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6E9D369-90D2-4C9F-8F4E-3D21035BC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210050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D83A25"/>
                </a:solidFill>
              </a:defRPr>
            </a:pPr>
            <a:r>
              <a:rPr sz="1125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51E57C-C950-40B4-AC59-601A890C9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191000"/>
            <a:ext cx="4476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71514"/>
                </a:solidFill>
              </a:defRPr>
            </a:pPr>
            <a:r>
              <a:rPr sz="1800" b="1">
                <a:solidFill>
                  <a:srgbClr val="171514"/>
                </a:solidFill>
              </a:rPr>
              <a:t>Снеки и напитки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2D1B2E-2A83-4EDC-BDA9-1AF72C744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572000"/>
            <a:ext cx="4476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F6963"/>
                </a:solidFill>
              </a:defRPr>
            </a:pPr>
            <a:r>
              <a:rPr sz="1275" b="0">
                <a:solidFill>
                  <a:srgbClr val="6F6963"/>
                </a:solidFill>
              </a:rPr>
              <a:t>Полевой рацион команды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D356B50-7423-41D8-B845-FF2C58E1F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5200650"/>
            <a:ext cx="5143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footer-3">
            <a:extLst xmlns:a="http://schemas.openxmlformats.org/drawingml/2006/main">
              <a:ext uri="{FF2B5EF4-FFF2-40B4-BE49-F238E27FC236}">
                <a16:creationId xmlns:a16="http://schemas.microsoft.com/office/drawing/2014/main" id="{F0509CC3-6DCC-4686-83FD-48DE22004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003  ·  КАСПИЙСКИЕ ПРИЗРАКИ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CFFC24B-B3C3-4A91-B87E-F1381925F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26060716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A157528-FB07-4C86-8262-AB71E8AC4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ПРОИЗВОДСТВЕННЫЙ МАРШРУТ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3DAC3F-F9C3-4BCB-9120-BB76DD084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85850"/>
            <a:ext cx="72390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Интеграция проектируется</a:t>
            </a:r>
          </a:p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до съёмочного дня.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B8823D-F477-41E1-801F-078D55DE9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714625"/>
            <a:ext cx="419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F6B55"/>
                </a:solidFill>
              </a:defRPr>
            </a:pPr>
            <a:r>
              <a:rPr sz="1125" b="1">
                <a:solidFill>
                  <a:srgbClr val="EF6B55"/>
                </a:solidFill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C9C0D7-3437-4C3B-9EF6-EBAD71AE1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695575"/>
            <a:ext cx="3238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FF8ED"/>
                </a:solidFill>
              </a:defRPr>
            </a:pPr>
            <a:r>
              <a:rPr sz="1800" b="1">
                <a:solidFill>
                  <a:srgbClr val="FFF8ED"/>
                </a:solidFill>
              </a:rPr>
              <a:t>Категорийный fit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9D959E-2F63-44CF-ABC6-3074058A5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2705100"/>
            <a:ext cx="609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FF8ED">
                    <a:alpha val="62000"/>
                  </a:srgbClr>
                </a:solidFill>
              </a:defRPr>
            </a:pPr>
            <a:r>
              <a:rPr sz="1350" b="0">
                <a:solidFill>
                  <a:srgbClr val="FFF8ED">
                    <a:alpha val="62000"/>
                  </a:srgbClr>
                </a:solidFill>
              </a:rPr>
              <a:t>Проверяем конфликт брендов, возрастной рейтинг и территорию показа.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98B037-F4EF-4C9C-B339-8617587F1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86125"/>
            <a:ext cx="10515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1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B3B743-4193-4D97-A18B-EB1502E9B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05200"/>
            <a:ext cx="419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F6B55"/>
                </a:solidFill>
              </a:defRPr>
            </a:pPr>
            <a:r>
              <a:rPr sz="1125" b="1">
                <a:solidFill>
                  <a:srgbClr val="EF6B55"/>
                </a:solidFill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FFA712-A9D4-4935-B413-6757A145F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486150"/>
            <a:ext cx="3238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FF8ED"/>
                </a:solidFill>
              </a:defRPr>
            </a:pPr>
            <a:r>
              <a:rPr sz="1800" b="1">
                <a:solidFill>
                  <a:srgbClr val="FFF8ED"/>
                </a:solidFill>
              </a:rPr>
              <a:t>Сценарная функция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974296-9BC9-43FF-91E1-7EC030CA3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3495675"/>
            <a:ext cx="609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FF8ED">
                    <a:alpha val="62000"/>
                  </a:srgbClr>
                </a:solidFill>
              </a:defRPr>
            </a:pPr>
            <a:r>
              <a:rPr sz="1350" b="0">
                <a:solidFill>
                  <a:srgbClr val="FFF8ED">
                    <a:alpha val="62000"/>
                  </a:srgbClr>
                </a:solidFill>
              </a:rPr>
              <a:t>Фиксируем действие продукта, реплику, локацию или повторяемый ритуал.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2657DB-6185-4659-9B5E-643F65EE0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76700"/>
            <a:ext cx="10515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1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8BED8F-36B3-4686-9F4F-02CCF410C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295775"/>
            <a:ext cx="419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F6B55"/>
                </a:solidFill>
              </a:defRPr>
            </a:pPr>
            <a:r>
              <a:rPr sz="1125" b="1">
                <a:solidFill>
                  <a:srgbClr val="EF6B55"/>
                </a:solidFill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3CD796-0685-4926-8032-2A88C5159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276725"/>
            <a:ext cx="3238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FF8ED"/>
                </a:solidFill>
              </a:defRPr>
            </a:pPr>
            <a:r>
              <a:rPr sz="1800" b="1">
                <a:solidFill>
                  <a:srgbClr val="FFF8ED"/>
                </a:solidFill>
              </a:rPr>
              <a:t>Production gate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155F6C-60E2-466A-8F71-105794164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4286250"/>
            <a:ext cx="609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FF8ED">
                    <a:alpha val="62000"/>
                  </a:srgbClr>
                </a:solidFill>
              </a:defRPr>
            </a:pPr>
            <a:r>
              <a:rPr sz="1350" b="0">
                <a:solidFill>
                  <a:srgbClr val="FFF8ED">
                    <a:alpha val="62000"/>
                  </a:srgbClr>
                </a:solidFill>
              </a:rPr>
              <a:t>Согласуем права, реквизит, интерфейсы, ограничения и план съёмки.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A1A6A8-9370-4443-B9AD-1595AA99B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867275"/>
            <a:ext cx="10515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1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B28D8B0-345E-46F7-867B-CB9F33EB2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086350"/>
            <a:ext cx="419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F6B55"/>
                </a:solidFill>
              </a:defRPr>
            </a:pPr>
            <a:r>
              <a:rPr sz="1125" b="1">
                <a:solidFill>
                  <a:srgbClr val="EF6B55"/>
                </a:solidFill>
              </a:rPr>
              <a:t>04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BDB0013-6010-4728-8DA4-A8F4ADB37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5067300"/>
            <a:ext cx="3238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FF8ED"/>
                </a:solidFill>
              </a:defRPr>
            </a:pPr>
            <a:r>
              <a:rPr sz="1800" b="1">
                <a:solidFill>
                  <a:srgbClr val="FFF8ED"/>
                </a:solidFill>
              </a:rPr>
              <a:t>Campaign extension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34A775-2E53-4207-94FA-A591B9B50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5076825"/>
            <a:ext cx="609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FF8ED">
                    <a:alpha val="62000"/>
                  </a:srgbClr>
                </a:solidFill>
              </a:defRPr>
            </a:pPr>
            <a:r>
              <a:rPr sz="1350" b="0">
                <a:solidFill>
                  <a:srgbClr val="FFF8ED">
                    <a:alpha val="62000"/>
                  </a:srgbClr>
                </a:solidFill>
              </a:rPr>
              <a:t>Собираем экранные ассеты, PR, backstage и digital-продолжение.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2329BB0-8EA9-4935-9233-C4728465A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57850"/>
            <a:ext cx="10515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1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footer-4">
            <a:extLst xmlns:a="http://schemas.openxmlformats.org/drawingml/2006/main">
              <a:ext uri="{FF2B5EF4-FFF2-40B4-BE49-F238E27FC236}">
                <a16:creationId xmlns:a16="http://schemas.microsoft.com/office/drawing/2014/main" id="{80DA016C-528E-4C5D-A9CC-1AC90413F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003  ·  КАСПИЙСКИЕ ПРИЗРАКИ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1CCD322-B440-42A7-9C4F-A235B04ED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65762528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D83A2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489FD79-67B4-4B6F-B787-5F2EF0C2F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FF8ED">
                    <a:alpha val="62000"/>
                  </a:srgbClr>
                </a:solidFill>
              </a:defRPr>
            </a:pPr>
            <a:r>
              <a:rPr sz="1200" b="1">
                <a:solidFill>
                  <a:srgbClr val="FFF8ED">
                    <a:alpha val="62000"/>
                  </a:srgbClr>
                </a:solidFill>
              </a:rPr>
              <a:t>CAMPAIGN SURFACE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52F32D-EB32-4428-9056-19778F5F7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685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Одна сцена создаёт</a:t>
            </a:r>
          </a:p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несколько точек контакта.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4A028D-5FE0-4AAB-A3FA-ABB7288B3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181100"/>
            <a:ext cx="352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Базовая коммерческая поверхность проекта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49D782-F8B4-4A40-A36E-FB934C14F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E6D74A-AA12-4855-95BB-185D2DB18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Сцена в проекте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D5314A-5875-4051-8390-8A10DA3D6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7D432D-6629-474D-871A-30F5470C7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1559BE-71D3-45BD-AB02-A70D88973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Функция в сюжете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42B7E9-504D-4117-827C-6387EDBC9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17CFE6-2B0E-4489-87DE-D711D7C34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A7CF09-A04D-4CDD-91BB-23D9EDDEA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Ключевые кадры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1A549A-AFFA-4904-960C-9188AD0EE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90BB48-023E-466A-B07C-A0B9CE87E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8DACA7-9E23-43CA-A604-B2E89C34E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Backstage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3551F40-52F1-4A4C-9031-D032104F2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A3148C9-8137-4657-AAB9-10668886F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EEA9DD-7927-4B19-BB0A-E7F57D5CF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Премьерный контур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3A286D-F632-4995-9ADD-BB3A48796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0D42305-5F3F-48DA-930C-7F5609AC0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06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82BB6DF-1267-4BFA-BFC5-5D1C6FA9F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Digital cut-downs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A2FF6E8-59F2-44C2-AE9D-6B24A5300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footer-5">
            <a:extLst xmlns:a="http://schemas.openxmlformats.org/drawingml/2006/main">
              <a:ext uri="{FF2B5EF4-FFF2-40B4-BE49-F238E27FC236}">
                <a16:creationId xmlns:a16="http://schemas.microsoft.com/office/drawing/2014/main" id="{525041E7-6AB7-4A07-BAC7-E77EB0F49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003  ·  КАСПИЙСКИЕ ПРИЗРАКИ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C04458C-CA10-40CD-826F-05F1D2560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31668389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1CC8549-4C6A-44DC-BFF8-9BE2FB5E7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00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1E82A7-85A8-4DF5-95ED-9C7E5EC66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2865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СЛЕДУЮЩИЙ ШАГ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2F25D5-D451-4E6E-A1DF-D8DCC93A4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2952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Войти</a:t>
            </a:r>
          </a:p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 историю.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65C382-238F-4D39-80A0-E1F551619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>
                    <a:alpha val="76000"/>
                  </a:srgbClr>
                </a:solidFill>
              </a:defRPr>
            </a:pPr>
            <a:r>
              <a:rPr sz="1875" b="1">
                <a:solidFill>
                  <a:srgbClr val="FFF8ED">
                    <a:alpha val="76000"/>
                  </a:srgbClr>
                </a:solidFill>
              </a:rPr>
              <a:t>Каспийские призраки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E54F4A-E94C-4BD2-9FFC-95451FA33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742950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71514"/>
                </a:solidFill>
              </a:defRPr>
            </a:pPr>
            <a:r>
              <a:rPr sz="2625" b="1">
                <a:solidFill>
                  <a:srgbClr val="171514"/>
                </a:solidFill>
              </a:rPr>
              <a:t>Что фиксируем перед персонализацией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4458A9-1D97-46C9-AB4E-0B07A257F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16954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A7CF40-F985-4E60-AFE1-FC870C18A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16668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приоритетную категорию бренда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30E5EF-3FE7-403D-A1B2-BF41B647F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2098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65E52F-B274-40FD-9545-FBA4BBC50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4765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3D7AD6-DD97-4204-B8E9-0F6FD43C5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4479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подходящую сцену и формат участия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714E3AB-28B3-4417-A791-4E61C2EA1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9908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FAECB0-686C-49B9-96DC-28675A4E0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2575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F5C1BB-5344-4DCD-9849-7B0F79D70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2289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территорию и набор прав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576002-9087-4B97-87B4-3587CDCA9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7719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9518BB-D2D5-4A38-AAAB-6871E878F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0386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677647-3016-4E25-9E3D-12244132A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0100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состав персональной версии предложения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A0388B-0547-45BF-A9EA-67A3FF18B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5529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0D97C74-8308-4888-82AB-C8259981A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200650"/>
            <a:ext cx="638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Бюджет рассчитывается после выбора сцен, территории, прав и объёма кампании.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47EA2CC-58D7-4967-9B4D-1FD13912C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953125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83A25"/>
                </a:solidFill>
              </a:defRPr>
            </a:pPr>
            <a:r>
              <a:rPr sz="1350" b="1">
                <a:solidFill>
                  <a:srgbClr val="D83A25"/>
                </a:solidFill>
              </a:rPr>
              <a:t>prostranstvomedia.ru</a:t>
            </a:r>
          </a:p>
        </p:txBody>
      </p:sp>
      <p:sp>
        <p:nvSpPr>
          <p:cNvPr id="20" name="footer-6">
            <a:extLst xmlns:a="http://schemas.openxmlformats.org/drawingml/2006/main">
              <a:ext uri="{FF2B5EF4-FFF2-40B4-BE49-F238E27FC236}">
                <a16:creationId xmlns:a16="http://schemas.microsoft.com/office/drawing/2014/main" id="{954E0AC6-3505-478F-A4A5-8F467CEB7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003  ·  КАСПИЙСКИЕ ПРИЗРАКИ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6EB2825-D485-4EF2-ACAE-F0DED28F3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210238773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2026-08-30T14:43:13.5970000Z</dcterms:created>
  <dcterms:modified xsi:type="dcterms:W3CDTF">2026-08-30T14:43:13.5970000Z</dcterms:modified>
</coreProperties>
</file>