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80dbf646af9d4335" /><Relationship Type="http://schemas.openxmlformats.org/officeDocument/2006/relationships/extended-properties" Target="/docProps/app.xml" Id="Reb9e2ea751c5470b" /><Relationship Type="http://schemas.openxmlformats.org/officeDocument/2006/relationships/officeDocument" Target="/ppt/presentation.xml" Id="R623438e6090d408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9f30cd325b4839"/>
  </p:sldMasterIdLst>
  <p:notesMasterIdLst>
    <p:notesMasterId xmlns:r="http://schemas.openxmlformats.org/officeDocument/2006/relationships" r:id="Rbeea5bd6f7dc497a"/>
  </p:notesMasterIdLst>
  <p:sldIdLst>
    <p:sldId xmlns:r="http://schemas.openxmlformats.org/officeDocument/2006/relationships" id="256" r:id="R231fcdabe5cb41ce"/>
    <p:sldId xmlns:r="http://schemas.openxmlformats.org/officeDocument/2006/relationships" id="257" r:id="Rcea3ba585dea4139"/>
    <p:sldId xmlns:r="http://schemas.openxmlformats.org/officeDocument/2006/relationships" id="258" r:id="R616be84b55a14822"/>
    <p:sldId xmlns:r="http://schemas.openxmlformats.org/officeDocument/2006/relationships" id="259" r:id="R7b5633acc8d14edf"/>
    <p:sldId xmlns:r="http://schemas.openxmlformats.org/officeDocument/2006/relationships" id="260" r:id="R0effb6a682fb4de4"/>
    <p:sldId xmlns:r="http://schemas.openxmlformats.org/officeDocument/2006/relationships" id="261" r:id="Red7e51dde18842e6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5ad77cbfb234ffc" /><Relationship Type="http://schemas.openxmlformats.org/officeDocument/2006/relationships/slideMaster" Target="/ppt/slideMasters/slideMaster1.xml" Id="R2d9f30cd325b4839" /><Relationship Type="http://schemas.openxmlformats.org/officeDocument/2006/relationships/notesMaster" Target="/ppt/notesMasters/notesMaster1.xml" Id="Rbeea5bd6f7dc497a" /><Relationship Type="http://schemas.openxmlformats.org/officeDocument/2006/relationships/presProps" Target="/ppt/presProps.xml" Id="R9c9efaaa2d2449c7" /><Relationship Type="http://schemas.openxmlformats.org/officeDocument/2006/relationships/tableStyles" Target="/ppt/tableStyles.xml" Id="R33f4ebd6ef3646e0" /><Relationship Type="http://schemas.openxmlformats.org/officeDocument/2006/relationships/slide" Target="/ppt/slides/slide1.xml" Id="R231fcdabe5cb41ce" /><Relationship Type="http://schemas.openxmlformats.org/officeDocument/2006/relationships/slide" Target="/ppt/slides/slide2.xml" Id="Rcea3ba585dea4139" /><Relationship Type="http://schemas.openxmlformats.org/officeDocument/2006/relationships/slide" Target="/ppt/slides/slide3.xml" Id="R616be84b55a14822" /><Relationship Type="http://schemas.openxmlformats.org/officeDocument/2006/relationships/slide" Target="/ppt/slides/slide4.xml" Id="R7b5633acc8d14edf" /><Relationship Type="http://schemas.openxmlformats.org/officeDocument/2006/relationships/slide" Target="/ppt/slides/slide5.xml" Id="R0effb6a682fb4de4" /><Relationship Type="http://schemas.openxmlformats.org/officeDocument/2006/relationships/slide" Target="/ppt/slides/slide6.xml" Id="Red7e51dde18842e6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4cb9fa1c33b54ba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552bb327447e49ec" /><Relationship Type="http://schemas.openxmlformats.org/officeDocument/2006/relationships/notesMaster" Target="/ppt/notesMasters/notesMaster1.xml" Id="R03111493702846d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ac407fc5fcf418c" /><Relationship Type="http://schemas.openxmlformats.org/officeDocument/2006/relationships/notesMaster" Target="/ppt/notesMasters/notesMaster1.xml" Id="R8ddf7f89b7c1495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adcc53af6b514685" /><Relationship Type="http://schemas.openxmlformats.org/officeDocument/2006/relationships/notesMaster" Target="/ppt/notesMasters/notesMaster1.xml" Id="R3371909e412b4985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081bbff09ab4fc3" /><Relationship Type="http://schemas.openxmlformats.org/officeDocument/2006/relationships/notesMaster" Target="/ppt/notesMasters/notesMaster1.xml" Id="Rf17510b5a77b414d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b3e203cdacd45e5" /><Relationship Type="http://schemas.openxmlformats.org/officeDocument/2006/relationships/notesMaster" Target="/ppt/notesMasters/notesMaster1.xml" Id="R93da89eb3da24f6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9a9c03e534144ba" /><Relationship Type="http://schemas.openxmlformats.org/officeDocument/2006/relationships/notesMaster" Target="/ppt/notesMasters/notesMaster1.xml" Id="Ra42edba3cbee4df5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 facts and copy: app/projects/project-cases.json</a:t>
            </a:r>
          </a:p>
          <a:p xmlns:a="http://schemas.openxmlformats.org/drawingml/2006/main">
            <a:r>
              <a:t>- Visual: /assets/projects/astrakhan-ark.png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Project-specific integration scene: app/projects/project-cases.json</a:t>
            </a:r>
          </a:p>
          <a:p xmlns:a="http://schemas.openxmlformats.org/drawingml/2006/main">
            <a:r>
              <a:t>- Direction visual: public/assets/integrations/travel-hero.png</a:t>
            </a:r>
          </a:p>
          <a:p xmlns:a="http://schemas.openxmlformats.org/drawingml/2006/main">
            <a:r>
              <a:t>- Direction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Integration formats: app/projects/project-cases.json</a:t>
            </a:r>
          </a:p>
          <a:p xmlns:a="http://schemas.openxmlformats.org/drawingml/2006/main">
            <a:r>
              <a:t>- Commercial mechanics framework: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Category touchpoints: app/integrations/catalog.ts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Next-step framework: Prostranstvo Media commercial process</a:t>
            </a:r>
          </a:p>
          <a:p xmlns:a="http://schemas.openxmlformats.org/drawingml/2006/main">
            <a:r>
              <a:t>- No price or guaranteed result is inferred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2a1989918c44b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267deb06de2c47ff" /><Relationship Type="http://schemas.openxmlformats.org/officeDocument/2006/relationships/slideLayout" Target="/ppt/slideLayouts/slideLayout1.xml" Id="R95f103562c244d6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95f103562c244d6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72dc96f1d644d5" /><Relationship Type="http://schemas.openxmlformats.org/officeDocument/2006/relationships/image" Target="/ppt/media/image.jpeg" Id="R335b78c26c2948fa" /><Relationship Type="http://schemas.openxmlformats.org/officeDocument/2006/relationships/notesSlide" Target="/ppt/notesSlides/notesSlide1.xml" Id="R6a0a778466cd463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d86eb0e6d94230" /><Relationship Type="http://schemas.openxmlformats.org/officeDocument/2006/relationships/image" Target="/ppt/media/image2.jpeg" Id="Rf361f7eaa7a34f89" /><Relationship Type="http://schemas.openxmlformats.org/officeDocument/2006/relationships/notesSlide" Target="/ppt/notesSlides/notesSlide2.xml" Id="R71dd5eca1e77462b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040375ddef1495a" /><Relationship Type="http://schemas.openxmlformats.org/officeDocument/2006/relationships/image" Target="/ppt/media/image3.jpeg" Id="Rdc311f3c2ad14158" /><Relationship Type="http://schemas.openxmlformats.org/officeDocument/2006/relationships/notesSlide" Target="/ppt/notesSlides/notesSlide3.xml" Id="R99f4d4f41d094d52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e1262406444b4a" /><Relationship Type="http://schemas.openxmlformats.org/officeDocument/2006/relationships/notesSlide" Target="/ppt/notesSlides/notesSlide4.xml" Id="Rf1cb2a8326f846e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87db7df14143fa" /><Relationship Type="http://schemas.openxmlformats.org/officeDocument/2006/relationships/notesSlide" Target="/ppt/notesSlides/notesSlide5.xml" Id="Rd663acd3b78d45d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7f1c53bfc4be4" /><Relationship Type="http://schemas.openxmlformats.org/officeDocument/2006/relationships/notesSlide" Target="/ppt/notesSlides/notesSlide6.xml" Id="Rda94dd7e0fc9450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35b78c26c2948fa"/>
          <a:srcRect xmlns:a="http://schemas.openxmlformats.org/drawingml/2006/main" l="0" t="0" r="0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E3A659-A75F-427B-ADA5-7D5F12BB1F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080808">
                  <a:alpha val="96000"/>
                </a:srgbClr>
              </a:gs>
              <a:gs pos="45000">
                <a:srgbClr val="080808">
                  <a:alpha val="70000"/>
                </a:srgbClr>
              </a:gs>
              <a:gs pos="100000">
                <a:srgbClr val="080808">
                  <a:alpha val="24000"/>
                </a:srgbClr>
              </a:gs>
            </a:gsLst>
            <a:lin ang="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C3BC03-C3E0-4994-A3BB-F1EC279E4B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0550"/>
            <a:ext cx="76200" cy="762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cover-eyebrow">
            <a:extLst xmlns:a="http://schemas.openxmlformats.org/drawingml/2006/main">
              <a:ext uri="{FF2B5EF4-FFF2-40B4-BE49-F238E27FC236}">
                <a16:creationId xmlns:a16="http://schemas.microsoft.com/office/drawing/2014/main" id="{9891CB9C-D887-48E1-A58F-123BEF0E97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09600"/>
            <a:ext cx="590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ПРЕДЛОЖЕНИЕ ДЛЯ БРЕНДА</a:t>
            </a:r>
          </a:p>
        </p:txBody>
      </p:sp>
      <p:sp>
        <p:nvSpPr>
          <p:cNvPr id="5" name="cover-title">
            <a:extLst xmlns:a="http://schemas.openxmlformats.org/drawingml/2006/main">
              <a:ext uri="{FF2B5EF4-FFF2-40B4-BE49-F238E27FC236}">
                <a16:creationId xmlns:a16="http://schemas.microsoft.com/office/drawing/2014/main" id="{21EDB585-7846-4613-AB6F-1A42FC57C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19450"/>
            <a:ext cx="104775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5100" b="1">
                <a:solidFill>
                  <a:srgbClr val="FFF8ED"/>
                </a:solidFill>
              </a:defRPr>
            </a:pPr>
            <a:r>
              <a:rPr sz="5100" b="1">
                <a:solidFill>
                  <a:srgbClr val="FFF8ED"/>
                </a:solidFill>
              </a:rPr>
              <a:t>Астраханский ковчег</a:t>
            </a:r>
          </a:p>
        </p:txBody>
      </p:sp>
      <p:sp>
        <p:nvSpPr>
          <p:cNvPr id="6" name="cover-category">
            <a:extLst xmlns:a="http://schemas.openxmlformats.org/drawingml/2006/main">
              <a:ext uri="{FF2B5EF4-FFF2-40B4-BE49-F238E27FC236}">
                <a16:creationId xmlns:a16="http://schemas.microsoft.com/office/drawing/2014/main" id="{056EA5F8-A7A6-4849-BF9A-765D8F11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57700"/>
            <a:ext cx="9715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8ED"/>
                </a:solidFill>
              </a:defRPr>
            </a:pPr>
            <a:r>
              <a:rPr sz="2550" b="1">
                <a:solidFill>
                  <a:srgbClr val="FFF8ED"/>
                </a:solidFill>
              </a:rPr>
              <a:t>Туризм и регионы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F9B0506-8C29-40E5-920D-BFA72234D8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172075"/>
            <a:ext cx="5905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8ED">
                    <a:alpha val="70000"/>
                  </a:srgbClr>
                </a:solidFill>
              </a:defRPr>
            </a:pPr>
            <a:r>
              <a:rPr sz="1425" b="0">
                <a:solidFill>
                  <a:srgbClr val="FFF8ED">
                    <a:alpha val="70000"/>
                  </a:srgbClr>
                </a:solidFill>
              </a:rPr>
              <a:t>Проект × направление интеграции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9A1611B-077D-4B9A-816F-C8218E44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01125" y="62865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125" b="1">
                <a:solidFill>
                  <a:srgbClr val="FFF8ED"/>
                </a:solidFill>
              </a:defRPr>
            </a:pPr>
            <a:r>
              <a:rPr sz="1125" b="1">
                <a:solidFill>
                  <a:srgbClr val="FFF8ED"/>
                </a:solidFill>
              </a:rPr>
              <a:t>ПРОСТРАНСТВО МЕДИА</a:t>
            </a:r>
          </a:p>
        </p:txBody>
      </p:sp>
      <p:sp>
        <p:nvSpPr>
          <p:cNvPr id="9" name="footer-1">
            <a:extLst xmlns:a="http://schemas.openxmlformats.org/drawingml/2006/main">
              <a:ext uri="{FF2B5EF4-FFF2-40B4-BE49-F238E27FC236}">
                <a16:creationId xmlns:a16="http://schemas.microsoft.com/office/drawing/2014/main" id="{9F0F2D05-544F-4E7B-B3BE-B37A4337D9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B075DE-62F8-4994-B44E-FE04F5BF9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1919231450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C3C05F-1A1F-42B5-A9E8-AA0F20F07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3619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C02EB9A-E5C0-4F16-91AF-1E28FF1A44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МИР ПРОЕКТА</a:t>
            </a:r>
          </a:p>
        </p:txBody>
      </p:sp>
      <p:sp>
        <p:nvSpPr>
          <p:cNvPr id="3" name="project-claim">
            <a:extLst xmlns:a="http://schemas.openxmlformats.org/drawingml/2006/main">
              <a:ext uri="{FF2B5EF4-FFF2-40B4-BE49-F238E27FC236}">
                <a16:creationId xmlns:a16="http://schemas.microsoft.com/office/drawing/2014/main" id="{7E97FD53-2A74-4768-BE80-B4CFC998A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104900"/>
            <a:ext cx="552450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История даёт бренду</a:t>
            </a:r>
          </a:p>
          <a:p xmlns:a="http://schemas.openxmlformats.org/drawingml/2006/main">
            <a:pPr algn="l">
              <a:defRPr sz="3750" b="1">
                <a:solidFill>
                  <a:srgbClr val="171514"/>
                </a:solidFill>
              </a:defRPr>
            </a:pPr>
            <a:r>
              <a:rPr sz="3750" b="1">
                <a:solidFill>
                  <a:srgbClr val="171514"/>
                </a:solidFill>
              </a:rPr>
              <a:t>не показ, а роль.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97E244-3BDE-4237-88EE-4E9E2B03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686050"/>
            <a:ext cx="5095875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6F6963"/>
                </a:solidFill>
              </a:defRPr>
            </a:pPr>
            <a:r>
              <a:rPr sz="1650" b="0">
                <a:solidFill>
                  <a:srgbClr val="6F6963"/>
                </a:solidFill>
              </a:rPr>
              <a:t>Два друга и старый капитан отправляются по следу клада Степана Разина, каждый раз находя вместо золота новое нелепое приключение.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2ACCB36-66C2-499A-A10C-7127DE123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05300"/>
            <a:ext cx="5095875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5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92F146F-B3E2-4F87-8650-5A6EB98B3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250B1-266B-4833-8F20-6F15D28273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54342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Сериал · приключенческая комедия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53C6A4-51A2-49F7-A25D-A94110FC0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94347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EC182FC-EDDB-4140-8E6C-010F77927A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91490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6 × 25 минут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7F25D72-B3D7-4DB5-B079-C1E6452A82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314950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B7ABE11-6697-4D7F-8C2D-D3B5A30D6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286375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71514"/>
                </a:solidFill>
              </a:defRPr>
            </a:pPr>
            <a:r>
              <a:rPr sz="1275" b="1">
                <a:solidFill>
                  <a:srgbClr val="171514"/>
                </a:solidFill>
              </a:rPr>
              <a:t>12+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46DFF7-B5B4-4070-A3B9-3C9AC0736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86425"/>
            <a:ext cx="3048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83A25"/>
                </a:solidFill>
              </a:defRPr>
            </a:pPr>
            <a:r>
              <a:rPr sz="90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02F65F-E64D-496B-A6C5-1933D340A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657850"/>
            <a:ext cx="4667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71514"/>
                </a:solidFill>
              </a:defRPr>
            </a:pPr>
            <a:r>
              <a:rPr sz="1275" b="0">
                <a:solidFill>
                  <a:srgbClr val="171514"/>
                </a:solidFill>
              </a:rPr>
              <a:t>16–54 · семейная и мужская аудитория</a:t>
            </a:r>
          </a:p>
        </p:txBody>
      </p:sp>
      <p:pic>
        <p:nvPicPr>
          <p:cNvPr id="3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361f7eaa7a34f89"/>
          <a:srcRect xmlns:a="http://schemas.openxmlformats.org/drawingml/2006/main" l="25938" t="0" r="2593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</p:spPr>
      </p:pic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B7B9485-C415-4592-9014-A9C728F7B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24600" y="0"/>
            <a:ext cx="58674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2000"/>
                </a:srgbClr>
              </a:gs>
              <a:gs pos="60000">
                <a:srgbClr val="171514">
                  <a:alpha val="0"/>
                </a:srgbClr>
              </a:gs>
              <a:gs pos="100000">
                <a:srgbClr val="171514">
                  <a:alpha val="22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16" name="footer-2">
            <a:extLst xmlns:a="http://schemas.openxmlformats.org/drawingml/2006/main">
              <a:ext uri="{FF2B5EF4-FFF2-40B4-BE49-F238E27FC236}">
                <a16:creationId xmlns:a16="http://schemas.microsoft.com/office/drawing/2014/main" id="{9E9DB7A8-2472-4422-B7C1-1646D94A7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7141D86-60C2-4566-9C6C-D9769D060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02</a:t>
            </a:r>
          </a:p>
        </p:txBody>
      </p:sp>
    </p:spTree>
    <p:extLst>
      <p:ext uri="{BB962C8B-B14F-4D97-AF65-F5344CB8AC3E}">
        <p14:creationId xmlns:p14="http://schemas.microsoft.com/office/powerpoint/2010/main" val="14486335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7151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c311f3c2ad14158"/>
          <a:srcRect xmlns:a="http://schemas.openxmlformats.org/drawingml/2006/main" l="29688" t="0" r="29688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DF2070-C324-4525-A8E1-7BA6D4C0BD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953000" cy="6858000"/>
          </a:xfrm>
          <a:prstGeom xmlns:a="http://schemas.openxmlformats.org/drawingml/2006/main" prst="rect">
            <a:avLst/>
          </a:prstGeom>
          <a:gradFill xmlns:a="http://schemas.openxmlformats.org/drawingml/2006/main">
            <a:gsLst>
              <a:gs pos="0">
                <a:srgbClr val="171514">
                  <a:alpha val="10000"/>
                </a:srgbClr>
              </a:gs>
              <a:gs pos="100000">
                <a:srgbClr val="171514">
                  <a:alpha val="68000"/>
                </a:srgbClr>
              </a:gs>
            </a:gsLst>
            <a:lin ang="5400000"/>
          </a:gra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BECBC8-6D24-4AA6-9B87-16FA67578F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52450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РОЛЬ БРЕНДА В ИСТОРИИ</a:t>
            </a:r>
          </a:p>
        </p:txBody>
      </p:sp>
      <p:sp>
        <p:nvSpPr>
          <p:cNvPr id="4" name="category-role-title">
            <a:extLst xmlns:a="http://schemas.openxmlformats.org/drawingml/2006/main">
              <a:ext uri="{FF2B5EF4-FFF2-40B4-BE49-F238E27FC236}">
                <a16:creationId xmlns:a16="http://schemas.microsoft.com/office/drawing/2014/main" id="{40DD9309-C983-4049-9B1C-BB4C83087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1123950"/>
            <a:ext cx="59055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8ED"/>
                </a:solidFill>
              </a:defRPr>
            </a:pPr>
            <a:r>
              <a:rPr sz="3450" b="1">
                <a:solidFill>
                  <a:srgbClr val="FFF8ED"/>
                </a:solidFill>
              </a:rPr>
              <a:t>Карта приключений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00D29C-99FA-4E86-A22B-F44D5CAFF6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2619375"/>
            <a:ext cx="5715000" cy="1219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FFF8ED">
                    <a:alpha val="74000"/>
                  </a:srgbClr>
                </a:solidFill>
              </a:defRPr>
            </a:pPr>
            <a:r>
              <a:rPr sz="1650" b="0">
                <a:solidFill>
                  <a:srgbClr val="FFF8ED">
                    <a:alpha val="74000"/>
                  </a:srgbClr>
                </a:solidFill>
              </a:rPr>
              <a:t>Каждая серия открывает новую локацию и повод для поездки.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613EF07-B150-4E31-917C-5DD756F1A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238625"/>
            <a:ext cx="5715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22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BF8B69-30DF-4C4B-8DBC-672FEBB1D9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4552950"/>
            <a:ext cx="57150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Место становится героем, а путь — повторяемой частью экранной истории.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BE8C4C-89B6-4BDE-BD82-0B350DF4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0" y="5676900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EF6B55"/>
                </a:solidFill>
              </a:defRPr>
            </a:pPr>
            <a:r>
              <a:rPr sz="1125" b="1">
                <a:solidFill>
                  <a:srgbClr val="EF6B55"/>
                </a:solidFill>
              </a:rPr>
              <a:t>Открытая категория</a:t>
            </a:r>
          </a:p>
        </p:txBody>
      </p:sp>
      <p:sp>
        <p:nvSpPr>
          <p:cNvPr id="9" name="footer-3">
            <a:extLst xmlns:a="http://schemas.openxmlformats.org/drawingml/2006/main">
              <a:ext uri="{FF2B5EF4-FFF2-40B4-BE49-F238E27FC236}">
                <a16:creationId xmlns:a16="http://schemas.microsoft.com/office/drawing/2014/main" id="{1AECF102-A861-486D-960C-AF5941DBFA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0442A31-F406-406B-9DB8-1080D3049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</p:spTree>
    <p:extLst>
      <p:ext uri="{BB962C8B-B14F-4D97-AF65-F5344CB8AC3E}">
        <p14:creationId xmlns:p14="http://schemas.microsoft.com/office/powerpoint/2010/main" val="108563117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DFF1E00-3D28-4125-A1CD-03614826A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КАК ЭТО РАБОТАЕТ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9518DDE-BADC-4DF7-966F-16D016620A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47750"/>
            <a:ext cx="9906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171514"/>
                </a:solidFill>
              </a:defRPr>
            </a:pPr>
            <a:r>
              <a:rPr sz="3600" b="1">
                <a:solidFill>
                  <a:srgbClr val="171514"/>
                </a:solidFill>
              </a:rPr>
              <a:t>Три слоя одной интеграции.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CE200B-44C6-4EA7-A8CA-FAC1C8554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2E1DBB-5707-4052-96D4-D1B73F91A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519BC18-E42C-4B21-828E-F9DFDD5B6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КАДРЕ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5D3D70-FAED-4C44-9918-AA0128A41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Destination integration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CD45D02-1836-4668-8AB2-D8036A677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Продукт или сервис появляется там, где он действительно нужен персонажу.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DB1B47-210F-4904-8A37-0AFA313A6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3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3A25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C057CF-EDB5-4D71-80A5-97A4234C11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DF10D4F-9D26-4115-92D8-5B3D297C2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В СЮЖЕТЕ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1ACA89B-E8E2-4C46-BB20-D4670639A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Map project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08732DA-A510-466A-B1F9-08FF5FF0C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0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Сцена фиксирует функцию бренда в драматургии, а не отдельный рекламный жест.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8244ED9-A6A7-43F2-B640-ABCE7C2520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247900"/>
            <a:ext cx="19050" cy="3143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8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E96DF95-14CC-496D-BB5D-C6EA60D98B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209800"/>
            <a:ext cx="4572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D83A25"/>
                </a:solidFill>
              </a:defRPr>
            </a:pPr>
            <a:r>
              <a:rPr sz="120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3173E62-2813-47EA-9C9C-203AFCA271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724150"/>
            <a:ext cx="295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1514"/>
                </a:solidFill>
              </a:defRPr>
            </a:pPr>
            <a:r>
              <a:rPr sz="1500" b="1">
                <a:solidFill>
                  <a:srgbClr val="171514"/>
                </a:solidFill>
              </a:rPr>
              <a:t>ПОСЛЕ ЭКРАНА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C8B9064-6812-495E-A03D-EFBBC27DA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286125"/>
            <a:ext cx="295275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71514"/>
                </a:solidFill>
              </a:defRPr>
            </a:pPr>
            <a:r>
              <a:rPr sz="1950" b="1">
                <a:solidFill>
                  <a:srgbClr val="171514"/>
                </a:solidFill>
              </a:rPr>
              <a:t>PR expedition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06AA304-EFD6-43CD-B7BD-666029FB4F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67200"/>
            <a:ext cx="295275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Из экранного события создаются материалы для social, PR и партнёрских каналов.</a:t>
            </a:r>
          </a:p>
        </p:txBody>
      </p:sp>
      <p:sp>
        <p:nvSpPr>
          <p:cNvPr id="18" name="footer-4">
            <a:extLst xmlns:a="http://schemas.openxmlformats.org/drawingml/2006/main">
              <a:ext uri="{FF2B5EF4-FFF2-40B4-BE49-F238E27FC236}">
                <a16:creationId xmlns:a16="http://schemas.microsoft.com/office/drawing/2014/main" id="{6344F363-F1F3-48D6-B862-EECEADF5B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030228-0286-4432-8551-5E42277182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04</a:t>
            </a:r>
          </a:p>
        </p:txBody>
      </p:sp>
    </p:spTree>
    <p:extLst>
      <p:ext uri="{BB962C8B-B14F-4D97-AF65-F5344CB8AC3E}">
        <p14:creationId xmlns:p14="http://schemas.microsoft.com/office/powerpoint/2010/main" val="118733404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D83A2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CA126DA-47E0-4A08-962E-2E06D72FA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24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FFF8ED">
                    <a:alpha val="62000"/>
                  </a:srgbClr>
                </a:solidFill>
              </a:defRPr>
            </a:pPr>
            <a:r>
              <a:rPr sz="1200" b="1">
                <a:solidFill>
                  <a:srgbClr val="FFF8ED">
                    <a:alpha val="62000"/>
                  </a:srgbClr>
                </a:solidFill>
              </a:rPr>
              <a:t>CAMPAIGN SURFACE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5807274-7D0D-42FF-BB83-B9616AE8B9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066800"/>
            <a:ext cx="68580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Одна сцена создаёт</a:t>
            </a:r>
          </a:p>
          <a:p xmlns:a="http://schemas.openxmlformats.org/drawingml/2006/main">
            <a:pPr algn="l">
              <a:defRPr sz="3750" b="1">
                <a:solidFill>
                  <a:srgbClr val="FFF8ED"/>
                </a:solidFill>
              </a:defRPr>
            </a:pPr>
            <a:r>
              <a:rPr sz="3750" b="1">
                <a:solidFill>
                  <a:srgbClr val="FFF8ED"/>
                </a:solidFill>
              </a:rPr>
              <a:t>несколько точек контакта.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C661E7E-35EC-4F52-8E9E-D8E6DFBCC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1181100"/>
            <a:ext cx="3524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1500" b="1">
                <a:solidFill>
                  <a:srgbClr val="FFF8ED"/>
                </a:solidFill>
              </a:defRPr>
            </a:pPr>
            <a:r>
              <a:rPr sz="1500" b="1">
                <a:solidFill>
                  <a:srgbClr val="FFF8ED"/>
                </a:solidFill>
              </a:rPr>
              <a:t>Конфигурация под направление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535C57E-9FFF-46DC-ABA3-58FFF0A2F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01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098269-F5DB-4B4D-86AF-E0C09EE31F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Маршрут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5B87BD-8067-49FE-B9CD-37D4348DB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265687-CF1F-4EB0-80EB-32206FEFB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0003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2B11B8B-26A7-4275-BD15-07A298D7C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29813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Локация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DB7F473-7624-4029-B37A-C9692C168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5147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7CD1664-7CD3-4A52-800F-4FC3A211D6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03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6AB83E-787A-4572-9C8B-98C74C1C7D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Сервис поездки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4CCDB80-822A-41C2-A726-B63D579F4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A0D434-A58E-4FDE-BE8C-6C4DD1A10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38766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0917CA1-B87C-4ECF-BF66-EAD708E05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38576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Гостевой опыт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D69A281-5608-4851-BD9F-31C34CC331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3910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B910B14-1371-45E3-9B97-55586460B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E541A8-0BB9-42B2-A87B-1119635D2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PR-путешествие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6D36F4-826A-47B9-A4B9-A0124860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613AE24-77E7-4DE7-A798-C8A3882EB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4752975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FF8ED">
                    <a:alpha val="55000"/>
                  </a:srgbClr>
                </a:solidFill>
              </a:defRPr>
            </a:pPr>
            <a:r>
              <a:rPr sz="1050" b="1">
                <a:solidFill>
                  <a:srgbClr val="FFF8ED">
                    <a:alpha val="55000"/>
                  </a:srgbClr>
                </a:solidFill>
              </a:rPr>
              <a:t>06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01C5E9-B3CE-4022-8C20-D9CDE32DE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72275" y="4733925"/>
            <a:ext cx="4476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/>
                </a:solidFill>
              </a:defRPr>
            </a:pPr>
            <a:r>
              <a:rPr sz="1875" b="1">
                <a:solidFill>
                  <a:srgbClr val="FFF8ED"/>
                </a:solidFill>
              </a:rPr>
              <a:t>Travel cut-downs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17BE0BE-198A-4B5D-9059-92A029E50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00775" y="5267325"/>
            <a:ext cx="50482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8ED">
              <a:alpha val="3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footer-5">
            <a:extLst xmlns:a="http://schemas.openxmlformats.org/drawingml/2006/main">
              <a:ext uri="{FF2B5EF4-FFF2-40B4-BE49-F238E27FC236}">
                <a16:creationId xmlns:a16="http://schemas.microsoft.com/office/drawing/2014/main" id="{EA53D8FA-F316-4C90-AD00-6AFE42823D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63437A1-F118-40B3-95E7-DD900E761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F8ED">
                    <a:alpha val="55000"/>
                  </a:srgbClr>
                </a:solidFill>
              </a:defRPr>
            </a:pPr>
            <a:r>
              <a:rPr sz="825" b="1">
                <a:solidFill>
                  <a:srgbClr val="FFF8ED">
                    <a:alpha val="55000"/>
                  </a:srgb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126751068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EE8D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20D065-1AB9-441A-9C34-5FA5CACCA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000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F89448-A24D-43CE-9E7D-B25022655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28650"/>
            <a:ext cx="2857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EF6B55"/>
                </a:solidFill>
              </a:defRPr>
            </a:pPr>
            <a:r>
              <a:rPr sz="1200" b="1">
                <a:solidFill>
                  <a:srgbClr val="EF6B55"/>
                </a:solidFill>
              </a:rPr>
              <a:t>СЛЕДУЮЩИЙ ШАГ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AC380EB-F423-4555-A40F-F3A2F01DF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466850"/>
            <a:ext cx="2952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Войти</a:t>
            </a:r>
          </a:p>
          <a:p xmlns:a="http://schemas.openxmlformats.org/drawingml/2006/main">
            <a:pPr algn="l">
              <a:defRPr sz="4050" b="1">
                <a:solidFill>
                  <a:srgbClr val="FFF8ED"/>
                </a:solidFill>
              </a:defRPr>
            </a:pPr>
            <a:r>
              <a:rPr sz="4050" b="1">
                <a:solidFill>
                  <a:srgbClr val="FFF8ED"/>
                </a:solidFill>
              </a:rPr>
              <a:t>в историю.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62AFFC1-0795-4F2A-A406-647B08EAE8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766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FFF8ED">
                    <a:alpha val="76000"/>
                  </a:srgbClr>
                </a:solidFill>
              </a:defRPr>
            </a:pPr>
            <a:r>
              <a:rPr sz="1875" b="1">
                <a:solidFill>
                  <a:srgbClr val="FFF8ED">
                    <a:alpha val="76000"/>
                  </a:srgbClr>
                </a:solidFill>
              </a:rPr>
              <a:t>Астраханский ковчег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6308E76-FC12-4523-A4C0-5BFE91B0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429125"/>
            <a:ext cx="29527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8ED">
                    <a:alpha val="55000"/>
                  </a:srgbClr>
                </a:solidFill>
              </a:defRPr>
            </a:pPr>
            <a:r>
              <a:rPr sz="1500" b="0">
                <a:solidFill>
                  <a:srgbClr val="FFF8ED">
                    <a:alpha val="55000"/>
                  </a:srgbClr>
                </a:solidFill>
              </a:rPr>
              <a:t>Туризм и регионы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BECE18-A82A-4A26-AF29-EE5E9630F0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9625" y="742950"/>
            <a:ext cx="619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2625" b="1">
                <a:solidFill>
                  <a:srgbClr val="171514"/>
                </a:solidFill>
              </a:defRPr>
            </a:pPr>
            <a:r>
              <a:rPr sz="2625" b="1">
                <a:solidFill>
                  <a:srgbClr val="171514"/>
                </a:solidFill>
              </a:rPr>
              <a:t>Что фиксируем на первой встрече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F5A464A-6D20-4C53-B26D-A634D3858F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16954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519F10E-172C-4D41-92A0-C52426715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16668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категорийный конфликт и эксклюзивность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E59CFF-EB08-4090-8A0A-21664AA7B0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2098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A9936B-65FF-449E-90C8-B8D97F4C2A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4765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DC8971-20FE-477C-A5D3-98084CE52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24479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одну или две приоритетные сцены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1CCAD6-2318-4D32-98D5-E180199E7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29908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B908AF-DCFE-43BD-A2B9-A811194BE9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25755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BAE2BAD-AE64-4FB8-8C7D-85F8F609B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322897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территорию, права и срок использования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8B2395B-56C3-405F-A802-66BFF06C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377190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99B181-7C2E-46F4-A95B-127F4D83B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038600"/>
            <a:ext cx="381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D83A25"/>
                </a:solidFill>
              </a:defRPr>
            </a:pPr>
            <a:r>
              <a:rPr sz="1050" b="1">
                <a:solidFill>
                  <a:srgbClr val="D83A25"/>
                </a:solidFill>
              </a:rPr>
              <a:t>04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3748B1-EEDA-4662-A50F-AF2CC34C31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0" y="4010025"/>
            <a:ext cx="5810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1514"/>
                </a:solidFill>
              </a:defRPr>
            </a:pPr>
            <a:r>
              <a:rPr sz="1650" b="1">
                <a:solidFill>
                  <a:srgbClr val="171514"/>
                </a:solidFill>
              </a:rPr>
              <a:t>экранные и digital-материалы кампании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192BC0D-8504-45FD-970F-AD598728B6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4552950"/>
            <a:ext cx="64008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1514">
              <a:alpha val="20000"/>
            </a:srgbClr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81C5C0A-3249-4F3D-9DB8-359CC6E38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200650"/>
            <a:ext cx="63817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6F6963"/>
                </a:solidFill>
              </a:defRPr>
            </a:pPr>
            <a:r>
              <a:rPr sz="1350" b="0">
                <a:solidFill>
                  <a:srgbClr val="6F6963"/>
                </a:solidFill>
              </a:rPr>
              <a:t>Бюджет рассчитывается после выбора сцен, территории, прав и объёма кампании.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0C0087-747F-4A1C-9CD6-12ED945B76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48200" y="5953125"/>
            <a:ext cx="36195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83A25"/>
                </a:solidFill>
              </a:defRPr>
            </a:pPr>
            <a:r>
              <a:rPr sz="1350" b="1">
                <a:solidFill>
                  <a:srgbClr val="D83A25"/>
                </a:solidFill>
              </a:rPr>
              <a:t>prostranstvomedia.ru</a:t>
            </a:r>
          </a:p>
        </p:txBody>
      </p:sp>
      <p:sp>
        <p:nvSpPr>
          <p:cNvPr id="21" name="footer-6">
            <a:extLst xmlns:a="http://schemas.openxmlformats.org/drawingml/2006/main">
              <a:ext uri="{FF2B5EF4-FFF2-40B4-BE49-F238E27FC236}">
                <a16:creationId xmlns:a16="http://schemas.microsoft.com/office/drawing/2014/main" id="{BB8FF555-FFDF-4A87-89CE-1FEB15E9F1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762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FLIGHT 005  ·  АСТРАХАНСКИЙ КОВЧЕГ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84C2D50-668E-4D7B-B0DF-15323327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96625" y="6477000"/>
            <a:ext cx="4762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171514">
                    <a:alpha val="45000"/>
                  </a:srgbClr>
                </a:solidFill>
              </a:defRPr>
            </a:pPr>
            <a:r>
              <a:rPr sz="825" b="1">
                <a:solidFill>
                  <a:srgbClr val="171514">
                    <a:alpha val="45000"/>
                  </a:srgbClr>
                </a:solidFill>
              </a:rPr>
              <a:t>06</a:t>
            </a:r>
          </a:p>
        </p:txBody>
      </p:sp>
    </p:spTree>
    <p:extLst>
      <p:ext uri="{BB962C8B-B14F-4D97-AF65-F5344CB8AC3E}">
        <p14:creationId xmlns:p14="http://schemas.microsoft.com/office/powerpoint/2010/main" val="68495649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2026-08-30T14:43:19.9050000Z</dcterms:created>
  <dcterms:modified xsi:type="dcterms:W3CDTF">2026-08-30T14:43:19.9050000Z</dcterms:modified>
</coreProperties>
</file>