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6d4c26379974458" /><Relationship Type="http://schemas.openxmlformats.org/officeDocument/2006/relationships/extended-properties" Target="/docProps/app.xml" Id="R23c4f65d24134fd6" /><Relationship Type="http://schemas.openxmlformats.org/officeDocument/2006/relationships/officeDocument" Target="/ppt/presentation.xml" Id="Rbf53d4c04c314f3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14f1a9c764442b1"/>
  </p:sldMasterIdLst>
  <p:notesMasterIdLst>
    <p:notesMasterId xmlns:r="http://schemas.openxmlformats.org/officeDocument/2006/relationships" r:id="R148f567d2159480a"/>
  </p:notesMasterIdLst>
  <p:sldIdLst>
    <p:sldId xmlns:r="http://schemas.openxmlformats.org/officeDocument/2006/relationships" id="256" r:id="R5b71350d6f474a5c"/>
    <p:sldId xmlns:r="http://schemas.openxmlformats.org/officeDocument/2006/relationships" id="257" r:id="R3b3f85f984494501"/>
    <p:sldId xmlns:r="http://schemas.openxmlformats.org/officeDocument/2006/relationships" id="258" r:id="Ree3d8024c92f4eb9"/>
    <p:sldId xmlns:r="http://schemas.openxmlformats.org/officeDocument/2006/relationships" id="259" r:id="R66f207517fcf4c91"/>
    <p:sldId xmlns:r="http://schemas.openxmlformats.org/officeDocument/2006/relationships" id="260" r:id="R09f0e9cf57c24237"/>
    <p:sldId xmlns:r="http://schemas.openxmlformats.org/officeDocument/2006/relationships" id="261" r:id="R4e912b6efbc5475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8da044f48de4138" /><Relationship Type="http://schemas.openxmlformats.org/officeDocument/2006/relationships/slideMaster" Target="/ppt/slideMasters/slideMaster1.xml" Id="R214f1a9c764442b1" /><Relationship Type="http://schemas.openxmlformats.org/officeDocument/2006/relationships/notesMaster" Target="/ppt/notesMasters/notesMaster1.xml" Id="R148f567d2159480a" /><Relationship Type="http://schemas.openxmlformats.org/officeDocument/2006/relationships/presProps" Target="/ppt/presProps.xml" Id="R0cd0f68fb05c4f1a" /><Relationship Type="http://schemas.openxmlformats.org/officeDocument/2006/relationships/tableStyles" Target="/ppt/tableStyles.xml" Id="R1f5e0e31559d4829" /><Relationship Type="http://schemas.openxmlformats.org/officeDocument/2006/relationships/slide" Target="/ppt/slides/slide1.xml" Id="R5b71350d6f474a5c" /><Relationship Type="http://schemas.openxmlformats.org/officeDocument/2006/relationships/slide" Target="/ppt/slides/slide2.xml" Id="R3b3f85f984494501" /><Relationship Type="http://schemas.openxmlformats.org/officeDocument/2006/relationships/slide" Target="/ppt/slides/slide3.xml" Id="Ree3d8024c92f4eb9" /><Relationship Type="http://schemas.openxmlformats.org/officeDocument/2006/relationships/slide" Target="/ppt/slides/slide4.xml" Id="R66f207517fcf4c91" /><Relationship Type="http://schemas.openxmlformats.org/officeDocument/2006/relationships/slide" Target="/ppt/slides/slide5.xml" Id="R09f0e9cf57c24237" /><Relationship Type="http://schemas.openxmlformats.org/officeDocument/2006/relationships/slide" Target="/ppt/slides/slide6.xml" Id="R4e912b6efbc5475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bb58b61477642e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796bdd3f19a4c17" /><Relationship Type="http://schemas.openxmlformats.org/officeDocument/2006/relationships/notesMaster" Target="/ppt/notesMasters/notesMaster1.xml" Id="Reefd969bd3bc4de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12663ede24f435d" /><Relationship Type="http://schemas.openxmlformats.org/officeDocument/2006/relationships/notesMaster" Target="/ppt/notesMasters/notesMaster1.xml" Id="R7a0570fb3e304ac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68e85b20d684d82" /><Relationship Type="http://schemas.openxmlformats.org/officeDocument/2006/relationships/notesMaster" Target="/ppt/notesMasters/notesMaster1.xml" Id="Rcfa0471f79ed434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34b009bc87a4020" /><Relationship Type="http://schemas.openxmlformats.org/officeDocument/2006/relationships/notesMaster" Target="/ppt/notesMasters/notesMaster1.xml" Id="Rf2306f2e511f458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df05a9edebd4006" /><Relationship Type="http://schemas.openxmlformats.org/officeDocument/2006/relationships/notesMaster" Target="/ppt/notesMasters/notesMaster1.xml" Id="Re0dca8952a0d4c4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357ce7e37a74dfe" /><Relationship Type="http://schemas.openxmlformats.org/officeDocument/2006/relationships/notesMaster" Target="/ppt/notesMasters/notesMaster1.xml" Id="R313b4a7c1b034b6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facts: app/projects/project-cases.json</a:t>
            </a:r>
          </a:p>
          <a:p xmlns:a="http://schemas.openxmlformats.org/drawingml/2006/main">
            <a:r>
              <a:t>- Visual: /assets/projects/alphabet-secrets.png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 and copy: app/projects/project-cases.json</a:t>
            </a:r>
          </a:p>
          <a:p xmlns:a="http://schemas.openxmlformats.org/drawingml/2006/main">
            <a:r>
              <a:t>- Visual: /assets/projects/alphabet-secrets.png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Project-specific integration scene: app/projects/project-cases.json</a:t>
            </a:r>
          </a:p>
          <a:p xmlns:a="http://schemas.openxmlformats.org/drawingml/2006/main">
            <a:r>
              <a:t>- Direction visual: public/assets/integrations/tech-hero.png</a:t>
            </a:r>
          </a:p>
          <a:p xmlns:a="http://schemas.openxmlformats.org/drawingml/2006/main">
            <a:r>
              <a:t>- Direction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Integration formats: app/projects/project-cases.json</a:t>
            </a:r>
          </a:p>
          <a:p xmlns:a="http://schemas.openxmlformats.org/drawingml/2006/main">
            <a:r>
              <a:t>- Commercial mechanics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Category touchpoints: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Next-step framework: Prostranstvo Media commercial process</a:t>
            </a:r>
          </a:p>
          <a:p xmlns:a="http://schemas.openxmlformats.org/drawingml/2006/main">
            <a:r>
              <a:t>- No price or guaranteed result is inferred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f505aab01a74c9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c8fe376454b42f4" /><Relationship Type="http://schemas.openxmlformats.org/officeDocument/2006/relationships/slideLayout" Target="/ppt/slideLayouts/slideLayout1.xml" Id="Ra1395a13e66f4f6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1395a13e66f4f6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f1518945504d96" /><Relationship Type="http://schemas.openxmlformats.org/officeDocument/2006/relationships/image" Target="/ppt/media/image.jpeg" Id="R096f9038610e401b" /><Relationship Type="http://schemas.openxmlformats.org/officeDocument/2006/relationships/notesSlide" Target="/ppt/notesSlides/notesSlide1.xml" Id="R3b2d6eda211148a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885a664a0f46b2" /><Relationship Type="http://schemas.openxmlformats.org/officeDocument/2006/relationships/image" Target="/ppt/media/image2.jpeg" Id="Rdda502b6f3264daf" /><Relationship Type="http://schemas.openxmlformats.org/officeDocument/2006/relationships/notesSlide" Target="/ppt/notesSlides/notesSlide2.xml" Id="Re98eda4b457a49f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f0e63dc2f54f10" /><Relationship Type="http://schemas.openxmlformats.org/officeDocument/2006/relationships/image" Target="/ppt/media/image3.jpeg" Id="Rf9b443ccda4649ed" /><Relationship Type="http://schemas.openxmlformats.org/officeDocument/2006/relationships/notesSlide" Target="/ppt/notesSlides/notesSlide3.xml" Id="Ra701602556ea448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bcf56d31cb4447" /><Relationship Type="http://schemas.openxmlformats.org/officeDocument/2006/relationships/notesSlide" Target="/ppt/notesSlides/notesSlide4.xml" Id="Rfa29c87267fc4cc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ba1274ce0b4cb7" /><Relationship Type="http://schemas.openxmlformats.org/officeDocument/2006/relationships/notesSlide" Target="/ppt/notesSlides/notesSlide5.xml" Id="Rb2f27aa6816d401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49a425fc5a4284" /><Relationship Type="http://schemas.openxmlformats.org/officeDocument/2006/relationships/notesSlide" Target="/ppt/notesSlides/notesSlide6.xml" Id="R8a1f51ed5f094d4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6f9038610e401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8AC6DF-DFA9-4FB0-8993-0A2942F0B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80808">
                  <a:alpha val="96000"/>
                </a:srgbClr>
              </a:gs>
              <a:gs pos="45000">
                <a:srgbClr val="080808">
                  <a:alpha val="70000"/>
                </a:srgbClr>
              </a:gs>
              <a:gs pos="100000">
                <a:srgbClr val="080808">
                  <a:alpha val="2400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AF9CFA-B92A-47BC-ADC8-A9A4CFFF7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762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cover-eyebrow">
            <a:extLst xmlns:a="http://schemas.openxmlformats.org/drawingml/2006/main">
              <a:ext uri="{FF2B5EF4-FFF2-40B4-BE49-F238E27FC236}">
                <a16:creationId xmlns:a16="http://schemas.microsoft.com/office/drawing/2014/main" id="{4153F899-F75C-4E2F-A56A-E4FBC4F65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609600"/>
            <a:ext cx="590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ПРЕДЛОЖЕНИЕ ДЛЯ БРЕНДА</a:t>
            </a:r>
          </a:p>
        </p:txBody>
      </p:sp>
      <p:sp>
        <p:nvSpPr>
          <p:cNvPr id="5" name="cover-title">
            <a:extLst xmlns:a="http://schemas.openxmlformats.org/drawingml/2006/main">
              <a:ext uri="{FF2B5EF4-FFF2-40B4-BE49-F238E27FC236}">
                <a16:creationId xmlns:a16="http://schemas.microsoft.com/office/drawing/2014/main" id="{4709CEE7-9646-417C-8F50-118DF2A9D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10477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5100" b="1">
                <a:solidFill>
                  <a:srgbClr val="FFF8ED"/>
                </a:solidFill>
              </a:defRPr>
            </a:pPr>
            <a:r>
              <a:rPr sz="5100" b="1">
                <a:solidFill>
                  <a:srgbClr val="FFF8ED"/>
                </a:solidFill>
              </a:rPr>
              <a:t>Тайны Азбуки</a:t>
            </a:r>
          </a:p>
        </p:txBody>
      </p:sp>
      <p:sp>
        <p:nvSpPr>
          <p:cNvPr id="6" name="cover-category">
            <a:extLst xmlns:a="http://schemas.openxmlformats.org/drawingml/2006/main">
              <a:ext uri="{FF2B5EF4-FFF2-40B4-BE49-F238E27FC236}">
                <a16:creationId xmlns:a16="http://schemas.microsoft.com/office/drawing/2014/main" id="{4B41F095-492B-4FFE-9D7D-84240C1EE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57700"/>
            <a:ext cx="971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8ED"/>
                </a:solidFill>
              </a:defRPr>
            </a:pPr>
            <a:r>
              <a:rPr sz="2550" b="1">
                <a:solidFill>
                  <a:srgbClr val="FFF8ED"/>
                </a:solidFill>
              </a:rPr>
              <a:t>Технологии и устройства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DA5B6D-1C1D-4064-8F62-96C78D2B8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8ED">
                    <a:alpha val="70000"/>
                  </a:srgbClr>
                </a:solidFill>
              </a:defRPr>
            </a:pPr>
            <a:r>
              <a:rPr sz="1425" b="0">
                <a:solidFill>
                  <a:srgbClr val="FFF8ED">
                    <a:alpha val="70000"/>
                  </a:srgbClr>
                </a:solidFill>
              </a:rPr>
              <a:t>Проект × направление интеграции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21BD0A-0973-4B44-BE6E-570B168E9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2865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FFF8ED"/>
                </a:solidFill>
              </a:defRPr>
            </a:pPr>
            <a:r>
              <a:rPr sz="1125" b="1">
                <a:solidFill>
                  <a:srgbClr val="FFF8ED"/>
                </a:solidFill>
              </a:rPr>
              <a:t>ПРОСТРАНСТВО МЕДИА</a:t>
            </a:r>
          </a:p>
        </p:txBody>
      </p:sp>
      <p:sp>
        <p:nvSpPr>
          <p:cNvPr id="9" name="footer-1">
            <a:extLst xmlns:a="http://schemas.openxmlformats.org/drawingml/2006/main">
              <a:ext uri="{FF2B5EF4-FFF2-40B4-BE49-F238E27FC236}">
                <a16:creationId xmlns:a16="http://schemas.microsoft.com/office/drawing/2014/main" id="{737BF3A1-1D4F-4A2A-81A4-3B4256DD8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006  ·  ТАЙНЫ АЗБУКИ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EE8DBD-EB65-4EC3-8BE2-BAE95ECDB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37811935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C283C3-6939-45F3-B763-8A64DB377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619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996AEC-7327-4383-B551-DBE7921BA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МИР ПРОЕКТА</a:t>
            </a:r>
          </a:p>
        </p:txBody>
      </p:sp>
      <p:sp>
        <p:nvSpPr>
          <p:cNvPr id="3" name="project-claim">
            <a:extLst xmlns:a="http://schemas.openxmlformats.org/drawingml/2006/main">
              <a:ext uri="{FF2B5EF4-FFF2-40B4-BE49-F238E27FC236}">
                <a16:creationId xmlns:a16="http://schemas.microsoft.com/office/drawing/2014/main" id="{2717DC8D-7E59-4EB6-9D9C-0B78465B0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04900"/>
            <a:ext cx="5524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История даёт бренду</a:t>
            </a:r>
          </a:p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не показ, а роль.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9AE271-1571-4D7D-8932-8C1269C1B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86050"/>
            <a:ext cx="5095875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F6963"/>
                </a:solidFill>
              </a:defRPr>
            </a:pPr>
            <a:r>
              <a:rPr sz="1650" b="0">
                <a:solidFill>
                  <a:srgbClr val="6F6963"/>
                </a:solidFill>
              </a:rPr>
              <a:t>Путешествие от берестяной грамоты до эмодзи раскрывает, как алфавит пережил реформы и снова изменился в цифровую эпоху.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922411-EAAE-4ADA-B951-07FF4F985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05300"/>
            <a:ext cx="5095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6F0536-50C2-49D8-B1E2-CC14D6C16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2A3C63-4C40-48E6-B4A3-EB8BB213E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54342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Документальный фильм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A9190C-1D26-4E58-B0AF-FC2ACCD1B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4347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EDD64B-5AEC-4FDE-8985-22EC74223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91490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52 минуты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379BE9-F12C-4135-A155-AE6303CD6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1495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3046C2-7956-4A52-844B-F5D9D025F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8637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6+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0E4FA4-53EE-45C3-ADE3-F4751E153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8642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D46FF5-747F-4CD7-9EFD-8D57DB89D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65785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71514"/>
                </a:solidFill>
              </a:defRPr>
            </a:pPr>
            <a:r>
              <a:rPr sz="1275" b="0">
                <a:solidFill>
                  <a:srgbClr val="171514"/>
                </a:solidFill>
              </a:rPr>
              <a:t>Школьники, семьи, культурная и цифровая аудитория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a502b6f3264daf"/>
          <a:srcRect xmlns:a="http://schemas.openxmlformats.org/drawingml/2006/main" l="25938" t="0" r="2593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8CD2B0-3D17-4670-B1ED-C3C6C8EDC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2000"/>
                </a:srgbClr>
              </a:gs>
              <a:gs pos="60000">
                <a:srgbClr val="171514">
                  <a:alpha val="0"/>
                </a:srgbClr>
              </a:gs>
              <a:gs pos="100000">
                <a:srgbClr val="171514">
                  <a:alpha val="22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16" name="footer-2">
            <a:extLst xmlns:a="http://schemas.openxmlformats.org/drawingml/2006/main">
              <a:ext uri="{FF2B5EF4-FFF2-40B4-BE49-F238E27FC236}">
                <a16:creationId xmlns:a16="http://schemas.microsoft.com/office/drawing/2014/main" id="{97AFFFC5-0F2E-4101-96F8-8FAB87D97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006  ·  ТАЙНЫ АЗБУКИ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041E29C-A400-4863-8F4D-9E6AFA4CD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76615635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b443ccda4649ed"/>
          <a:srcRect xmlns:a="http://schemas.openxmlformats.org/drawingml/2006/main" l="29688" t="0" r="2968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43BC8F-B780-4D3E-989F-157B88020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0000"/>
                </a:srgbClr>
              </a:gs>
              <a:gs pos="100000">
                <a:srgbClr val="171514">
                  <a:alpha val="68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9368D0-39DE-42A0-934F-23EF0EE9C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52450"/>
            <a:ext cx="514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РОЛЬ БРЕНДА В ИСТОРИИ</a:t>
            </a:r>
          </a:p>
        </p:txBody>
      </p:sp>
      <p:sp>
        <p:nvSpPr>
          <p:cNvPr id="4" name="category-role-title">
            <a:extLst xmlns:a="http://schemas.openxmlformats.org/drawingml/2006/main">
              <a:ext uri="{FF2B5EF4-FFF2-40B4-BE49-F238E27FC236}">
                <a16:creationId xmlns:a16="http://schemas.microsoft.com/office/drawing/2014/main" id="{FF839565-50CF-49A0-BAC6-3B9ED974B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123950"/>
            <a:ext cx="590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FFF8ED"/>
                </a:solidFill>
              </a:defRPr>
            </a:pPr>
            <a:r>
              <a:rPr sz="3450" b="1">
                <a:solidFill>
                  <a:srgbClr val="FFF8ED"/>
                </a:solidFill>
              </a:rPr>
              <a:t>От пера к экрану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AC3984-B1E8-43F2-9054-F73A5B23E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619375"/>
            <a:ext cx="57150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FF8ED">
                    <a:alpha val="74000"/>
                  </a:srgbClr>
                </a:solidFill>
              </a:defRPr>
            </a:pPr>
            <a:r>
              <a:rPr sz="1650" b="0">
                <a:solidFill>
                  <a:srgbClr val="FFF8ED">
                    <a:alpha val="74000"/>
                  </a:srgbClr>
                </a:solidFill>
              </a:rPr>
              <a:t>Экран, клавиатура, стилус и типографические технологии показываются через эволюцию письма.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3CEC9B-2A5C-4D11-BCF7-714F7CD5D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238625"/>
            <a:ext cx="5715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2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157F7A-76B8-490C-AF44-A76E168DF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552950"/>
            <a:ext cx="5715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Устройство получает функцию: помогает герою увидеть, создать, связаться или успеть.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7D9899-FE5D-4427-8BCB-7B6EB3DD9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676900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Открытая категория</a:t>
            </a:r>
          </a:p>
        </p:txBody>
      </p:sp>
      <p:sp>
        <p:nvSpPr>
          <p:cNvPr id="9" name="footer-3">
            <a:extLst xmlns:a="http://schemas.openxmlformats.org/drawingml/2006/main">
              <a:ext uri="{FF2B5EF4-FFF2-40B4-BE49-F238E27FC236}">
                <a16:creationId xmlns:a16="http://schemas.microsoft.com/office/drawing/2014/main" id="{979E3EE6-C877-4A82-A1F4-A6AD323EE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006  ·  ТАЙНЫ АЗБУКИ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0842A6-5E93-4B98-8145-30AF3821C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98710056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18CF7C-8BA7-4221-9B26-5AD347663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КАК ЭТО РАБОТАЕТ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59CD9B-3ED1-411E-AA4E-7872F4F57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47750"/>
            <a:ext cx="990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71514"/>
                </a:solidFill>
              </a:defRPr>
            </a:pPr>
            <a:r>
              <a:rPr sz="3600" b="1">
                <a:solidFill>
                  <a:srgbClr val="171514"/>
                </a:solidFill>
              </a:rPr>
              <a:t>Три слоя одной интеграции.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798B20-6A12-476C-BF3D-870DAAF17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FABE21-E4D2-47E1-8CB4-A7E0F6D64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582963-59B0-4E5C-A65E-404498715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КАДРЕ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1A9A3B-4DD4-4907-BB8F-D046C7624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Product placement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E114EF-0848-47D2-8179-6EB11EA46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Продукт или сервис появляется там, где он действительно нужен персонажу.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7BA1CE-5EED-4319-9594-3FBD811DA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92748B-26C5-4ACC-BA36-0193F616E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837E1C-0206-472B-892F-BEC10F0B2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СЮЖЕТЕ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0BB414-06E0-4D80-98C9-4DD961E3C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Explainer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2D04E3-E961-4DE8-80B9-E48B9063C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Сцена фиксирует функцию бренда в драматургии, а не отдельный рекламный жест.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F5AFDE-1AF3-4A2C-B9EA-1FFE4464D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388667-C41B-42C8-B78E-7FB4B5179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9679B8-4627-4752-A824-8470ED7D3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ПОСЛЕ ЭКРАНА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25E140-534C-48D1-AEAF-057BA6EF0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Digital exhibition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53D64C-1DE0-486E-845C-72ABD1498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Из экранного события создаются материалы для social, PR и партнёрских каналов.</a:t>
            </a:r>
          </a:p>
        </p:txBody>
      </p:sp>
      <p:sp>
        <p:nvSpPr>
          <p:cNvPr id="18" name="footer-4">
            <a:extLst xmlns:a="http://schemas.openxmlformats.org/drawingml/2006/main">
              <a:ext uri="{FF2B5EF4-FFF2-40B4-BE49-F238E27FC236}">
                <a16:creationId xmlns:a16="http://schemas.microsoft.com/office/drawing/2014/main" id="{4DB29D82-033F-4CF6-A48D-6D4B05CB5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006  ·  ТАЙНЫ АЗБУКИ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32A5233-C3ED-43A3-9628-D9819D394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527036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D83A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6918E82-E9F5-4865-B345-5AA170FF1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8ED">
                    <a:alpha val="62000"/>
                  </a:srgbClr>
                </a:solidFill>
              </a:defRPr>
            </a:pPr>
            <a:r>
              <a:rPr sz="1200" b="1">
                <a:solidFill>
                  <a:srgbClr val="FFF8ED">
                    <a:alpha val="62000"/>
                  </a:srgbClr>
                </a:solidFill>
              </a:rPr>
              <a:t>CAMPAIGN SURFACE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46DE18-EEE0-4E95-98E4-F23EBB381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685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Одна сцена создаёт</a:t>
            </a:r>
          </a:p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несколько точек контакта.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39F731-8D7B-4AF9-BC09-F301E4123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181100"/>
            <a:ext cx="352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Конфигурация под направление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27D207-16B1-4ECA-926A-E36241F9F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62ED8E-AEE5-4E2F-BABA-722B20D8E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Устройство героя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FC28D4-6B6C-4A18-B673-5C5428C3B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229AFB-1DE5-42EC-8C12-5E43D03A0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8FFF89-6400-4067-A010-151E24BF6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Экранный интерфейс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58E7F7-E74C-4EF1-B0E5-D63740373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6ABD7A-BD13-4BFA-8BE0-6C5E755C0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2823B2-B4E2-4995-869C-7B355791E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Камера и звук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408550-31C5-4315-8390-41C0E1ED1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1EA276-C4DA-484B-BA75-864C2B2AC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3E0B59-071C-48AD-AA8A-F2AB28320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Рабочее место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C02E40-98D2-4EDE-A7DA-5BEB06AC9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3D1B65-8539-4D3D-94A9-3F13F5EAF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17800C-FE0D-4C13-848A-32DB2C49B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Backstage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4FE865-5050-465E-9025-0215A9AE0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F0A9D3-9AA4-4AAE-BDBD-5F0EA4B29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7D1518B-925B-489C-ABF0-799D65E2A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Digital demo-story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E6EE45-6337-49E2-8ADF-087927480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footer-5">
            <a:extLst xmlns:a="http://schemas.openxmlformats.org/drawingml/2006/main">
              <a:ext uri="{FF2B5EF4-FFF2-40B4-BE49-F238E27FC236}">
                <a16:creationId xmlns:a16="http://schemas.microsoft.com/office/drawing/2014/main" id="{72614A49-48F6-4516-9F57-84EB499CC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006  ·  ТАЙНЫ АЗБУКИ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281A12A-2A92-4043-8809-B21F94294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43396309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BCA1143-1549-4904-AAC3-2798BC236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00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63341C-F88C-454A-9B54-5B4D076BE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286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СЛЕДУЮЩИЙ ШАГ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5395B5-6971-4AC2-8160-8260FA936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2952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Войти</a:t>
            </a:r>
          </a:p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 историю.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EAE8A1-C407-41E0-8799-53E815E17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>
                    <a:alpha val="76000"/>
                  </a:srgbClr>
                </a:solidFill>
              </a:defRPr>
            </a:pPr>
            <a:r>
              <a:rPr sz="1875" b="1">
                <a:solidFill>
                  <a:srgbClr val="FFF8ED">
                    <a:alpha val="76000"/>
                  </a:srgbClr>
                </a:solidFill>
              </a:rPr>
              <a:t>Тайны Азбуки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456F86-EB5E-4499-8368-1BD7E2C55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291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8ED">
                    <a:alpha val="55000"/>
                  </a:srgbClr>
                </a:solidFill>
              </a:defRPr>
            </a:pPr>
            <a:r>
              <a:rPr sz="1500" b="0">
                <a:solidFill>
                  <a:srgbClr val="FFF8ED">
                    <a:alpha val="55000"/>
                  </a:srgbClr>
                </a:solidFill>
              </a:rPr>
              <a:t>Технологии и устройства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9D0A4F-9B1F-40FB-8A27-9773B75D7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7429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71514"/>
                </a:solidFill>
              </a:defRPr>
            </a:pPr>
            <a:r>
              <a:rPr sz="2625" b="1">
                <a:solidFill>
                  <a:srgbClr val="171514"/>
                </a:solidFill>
              </a:rPr>
              <a:t>Что фиксируем на первой встрече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735E24-7269-4DA8-BB96-7A56D419E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16954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08CB2F-352D-4557-B131-FBA9EA1F0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6668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категорийный конфликт и эксклюзивность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3791D2-F6A5-41D0-BA4D-BA256C0E5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2098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FCD33E-1082-47A4-9650-4A13E131F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4765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A5E60B-B6DE-4525-A848-A02C10D59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4479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одну или две приоритетные сцены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88F8FB-2A0F-4DA1-B857-B2107AC0E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9908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F6D3A3-2CC4-49C0-9E72-7BA238B22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2575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22105E-360F-45C3-8B35-DD37C131E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2289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территорию, права и срок использования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B8EBAF-A8DF-41A5-B3D4-0C6C827D3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7719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357289-A18E-49DF-BDC3-385B9F9F5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0386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2A95B1-4C1A-4C67-AAB0-436853FEA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100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экранные и digital-материалы кампании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F2EA03C-6D0D-4F0F-B4E1-92A91AFA7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5529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5B640B-3213-400E-8C78-D9EE3C009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200650"/>
            <a:ext cx="638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Бюджет рассчитывается после выбора сцен, территории, прав и объёма кампании.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973AB7-D0D7-4906-9157-36F7B68CB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953125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3A25"/>
                </a:solidFill>
              </a:defRPr>
            </a:pPr>
            <a:r>
              <a:rPr sz="1350" b="1">
                <a:solidFill>
                  <a:srgbClr val="D83A25"/>
                </a:solidFill>
              </a:rPr>
              <a:t>prostranstvomedia.ru</a:t>
            </a:r>
          </a:p>
        </p:txBody>
      </p:sp>
      <p:sp>
        <p:nvSpPr>
          <p:cNvPr id="21" name="footer-6">
            <a:extLst xmlns:a="http://schemas.openxmlformats.org/drawingml/2006/main">
              <a:ext uri="{FF2B5EF4-FFF2-40B4-BE49-F238E27FC236}">
                <a16:creationId xmlns:a16="http://schemas.microsoft.com/office/drawing/2014/main" id="{53AAA5CC-B52F-4A62-AA96-DCA918F01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006  ·  ТАЙНЫ АЗБУКИ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0E9080E-BE09-40B7-B95F-6765A3608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36354792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2026-08-30T14:43:21.2460000Z</dcterms:created>
  <dcterms:modified xsi:type="dcterms:W3CDTF">2026-08-30T14:43:21.2460000Z</dcterms:modified>
</coreProperties>
</file>