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d90de0f03724232" /><Relationship Type="http://schemas.openxmlformats.org/officeDocument/2006/relationships/extended-properties" Target="/docProps/app.xml" Id="R8745c3b8107e468f" /><Relationship Type="http://schemas.openxmlformats.org/officeDocument/2006/relationships/officeDocument" Target="/ppt/presentation.xml" Id="R1625383ac2f040b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ad8c1c3f43a47d3"/>
  </p:sldMasterIdLst>
  <p:notesMasterIdLst>
    <p:notesMasterId xmlns:r="http://schemas.openxmlformats.org/officeDocument/2006/relationships" r:id="R189e905b0f5e47e2"/>
  </p:notesMasterIdLst>
  <p:sldIdLst>
    <p:sldId xmlns:r="http://schemas.openxmlformats.org/officeDocument/2006/relationships" id="256" r:id="Ra9df5aac13ec431e"/>
    <p:sldId xmlns:r="http://schemas.openxmlformats.org/officeDocument/2006/relationships" id="257" r:id="Re5bdef1bea8841c6"/>
    <p:sldId xmlns:r="http://schemas.openxmlformats.org/officeDocument/2006/relationships" id="258" r:id="Rba0e9631c210467d"/>
    <p:sldId xmlns:r="http://schemas.openxmlformats.org/officeDocument/2006/relationships" id="259" r:id="Ra273f10a879a43f4"/>
    <p:sldId xmlns:r="http://schemas.openxmlformats.org/officeDocument/2006/relationships" id="260" r:id="R02f822a096554328"/>
    <p:sldId xmlns:r="http://schemas.openxmlformats.org/officeDocument/2006/relationships" id="261" r:id="Radc06960d6cf47f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dcb0454d5d04ad6" /><Relationship Type="http://schemas.openxmlformats.org/officeDocument/2006/relationships/slideMaster" Target="/ppt/slideMasters/slideMaster1.xml" Id="Rcad8c1c3f43a47d3" /><Relationship Type="http://schemas.openxmlformats.org/officeDocument/2006/relationships/notesMaster" Target="/ppt/notesMasters/notesMaster1.xml" Id="R189e905b0f5e47e2" /><Relationship Type="http://schemas.openxmlformats.org/officeDocument/2006/relationships/presProps" Target="/ppt/presProps.xml" Id="Rc51c94cb124c4d1c" /><Relationship Type="http://schemas.openxmlformats.org/officeDocument/2006/relationships/tableStyles" Target="/ppt/tableStyles.xml" Id="Rfa2bc386880e4191" /><Relationship Type="http://schemas.openxmlformats.org/officeDocument/2006/relationships/slide" Target="/ppt/slides/slide1.xml" Id="Ra9df5aac13ec431e" /><Relationship Type="http://schemas.openxmlformats.org/officeDocument/2006/relationships/slide" Target="/ppt/slides/slide2.xml" Id="Re5bdef1bea8841c6" /><Relationship Type="http://schemas.openxmlformats.org/officeDocument/2006/relationships/slide" Target="/ppt/slides/slide3.xml" Id="Rba0e9631c210467d" /><Relationship Type="http://schemas.openxmlformats.org/officeDocument/2006/relationships/slide" Target="/ppt/slides/slide4.xml" Id="Ra273f10a879a43f4" /><Relationship Type="http://schemas.openxmlformats.org/officeDocument/2006/relationships/slide" Target="/ppt/slides/slide5.xml" Id="R02f822a096554328" /><Relationship Type="http://schemas.openxmlformats.org/officeDocument/2006/relationships/slide" Target="/ppt/slides/slide6.xml" Id="Radc06960d6cf47f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c11672925fa438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642ef02158f4e25" /><Relationship Type="http://schemas.openxmlformats.org/officeDocument/2006/relationships/notesMaster" Target="/ppt/notesMasters/notesMaster1.xml" Id="R784a8a43ed0d441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286dfd6ccd840c2" /><Relationship Type="http://schemas.openxmlformats.org/officeDocument/2006/relationships/notesMaster" Target="/ppt/notesMasters/notesMaster1.xml" Id="R3b3251ece6164d7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c578b09df544610" /><Relationship Type="http://schemas.openxmlformats.org/officeDocument/2006/relationships/notesMaster" Target="/ppt/notesMasters/notesMaster1.xml" Id="Rf3ac35bcc86447f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25ac41f9dc64011" /><Relationship Type="http://schemas.openxmlformats.org/officeDocument/2006/relationships/notesMaster" Target="/ppt/notesMasters/notesMaster1.xml" Id="R024edd7885f2417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ae25f657ecd4d00" /><Relationship Type="http://schemas.openxmlformats.org/officeDocument/2006/relationships/notesMaster" Target="/ppt/notesMasters/notesMaster1.xml" Id="Rf7920d930f484f4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281c2986ffe4538" /><Relationship Type="http://schemas.openxmlformats.org/officeDocument/2006/relationships/notesMaster" Target="/ppt/notesMasters/notesMaster1.xml" Id="R2fffc35da32d4de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facts: app/projects/project-cases.json</a:t>
            </a:r>
          </a:p>
          <a:p xmlns:a="http://schemas.openxmlformats.org/drawingml/2006/main">
            <a:r>
              <a:t>- Visual: /assets/projects/alphabet-secrets.png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 and copy: app/projects/project-cases.json</a:t>
            </a:r>
          </a:p>
          <a:p xmlns:a="http://schemas.openxmlformats.org/drawingml/2006/main">
            <a:r>
              <a:t>- Visual: /assets/projects/alphabet-secrets.png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Project-specific integration scene: app/projects/project-cases.json</a:t>
            </a:r>
          </a:p>
          <a:p xmlns:a="http://schemas.openxmlformats.org/drawingml/2006/main">
            <a:r>
              <a:t>- Direction visual: public/assets/integrations/family-hero.png</a:t>
            </a:r>
          </a:p>
          <a:p xmlns:a="http://schemas.openxmlformats.org/drawingml/2006/main">
            <a:r>
              <a:t>- Direction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Integration formats: app/projects/project-cases.json</a:t>
            </a:r>
          </a:p>
          <a:p xmlns:a="http://schemas.openxmlformats.org/drawingml/2006/main">
            <a:r>
              <a:t>- Commercial mechanics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Category touchpoints: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Next-step framework: Prostranstvo Media commercial process</a:t>
            </a:r>
          </a:p>
          <a:p xmlns:a="http://schemas.openxmlformats.org/drawingml/2006/main">
            <a:r>
              <a:t>- No price or guaranteed result is inferred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35c7e49a5e344c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0efccd4703d4519" /><Relationship Type="http://schemas.openxmlformats.org/officeDocument/2006/relationships/slideLayout" Target="/ppt/slideLayouts/slideLayout1.xml" Id="Rbd2403f421a94ed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d2403f421a94ed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cdcb27218441ca" /><Relationship Type="http://schemas.openxmlformats.org/officeDocument/2006/relationships/image" Target="/ppt/media/image.jpeg" Id="R8eff3607b92e47f9" /><Relationship Type="http://schemas.openxmlformats.org/officeDocument/2006/relationships/notesSlide" Target="/ppt/notesSlides/notesSlide1.xml" Id="R5cb7e03f1430411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065d7f18af419f" /><Relationship Type="http://schemas.openxmlformats.org/officeDocument/2006/relationships/image" Target="/ppt/media/image2.jpeg" Id="Reb5fbbfbee2b45c1" /><Relationship Type="http://schemas.openxmlformats.org/officeDocument/2006/relationships/notesSlide" Target="/ppt/notesSlides/notesSlide2.xml" Id="Rd348b9b1e805423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6cc0a670164c13" /><Relationship Type="http://schemas.openxmlformats.org/officeDocument/2006/relationships/image" Target="/ppt/media/image3.jpeg" Id="Rd917203fcac54b57" /><Relationship Type="http://schemas.openxmlformats.org/officeDocument/2006/relationships/notesSlide" Target="/ppt/notesSlides/notesSlide3.xml" Id="Rd1e54521346d470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ca3b8cfc4548ed" /><Relationship Type="http://schemas.openxmlformats.org/officeDocument/2006/relationships/notesSlide" Target="/ppt/notesSlides/notesSlide4.xml" Id="R8daa282159c1421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7efdd42c844e29" /><Relationship Type="http://schemas.openxmlformats.org/officeDocument/2006/relationships/notesSlide" Target="/ppt/notesSlides/notesSlide5.xml" Id="R8d82d9c765bf4db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d75547b6d541b5" /><Relationship Type="http://schemas.openxmlformats.org/officeDocument/2006/relationships/notesSlide" Target="/ppt/notesSlides/notesSlide6.xml" Id="Ree847a05b14c487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ff3607b92e47f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E11FDE-D0D7-45F2-8DE4-0BED7AA3E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80808">
                  <a:alpha val="96000"/>
                </a:srgbClr>
              </a:gs>
              <a:gs pos="45000">
                <a:srgbClr val="080808">
                  <a:alpha val="70000"/>
                </a:srgbClr>
              </a:gs>
              <a:gs pos="100000">
                <a:srgbClr val="080808">
                  <a:alpha val="24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104D87-8A02-4FA4-AB48-F6B05F625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762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31C89C2C-1598-4B99-808C-66F6D48BF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09600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ПРЕДЛОЖЕНИЕ ДЛЯ БРЕНДА</a:t>
            </a:r>
          </a:p>
        </p:txBody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F8C99EDC-6598-4338-8BFA-39051438B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10477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100" b="1">
                <a:solidFill>
                  <a:srgbClr val="FFF8ED"/>
                </a:solidFill>
              </a:defRPr>
            </a:pPr>
            <a:r>
              <a:rPr sz="5100" b="1">
                <a:solidFill>
                  <a:srgbClr val="FFF8ED"/>
                </a:solidFill>
              </a:rPr>
              <a:t>Тайны Азбуки</a:t>
            </a:r>
          </a:p>
        </p:txBody>
      </p:sp>
      <p:sp>
        <p:nvSpPr>
          <p:cNvPr id="6" name="cover-category">
            <a:extLst xmlns:a="http://schemas.openxmlformats.org/drawingml/2006/main">
              <a:ext uri="{FF2B5EF4-FFF2-40B4-BE49-F238E27FC236}">
                <a16:creationId xmlns:a16="http://schemas.microsoft.com/office/drawing/2014/main" id="{FF9E11BF-38B3-4B8B-B5A4-3E0A16B9B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57700"/>
            <a:ext cx="971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8ED"/>
                </a:solidFill>
              </a:defRPr>
            </a:pPr>
            <a:r>
              <a:rPr sz="2550" b="1">
                <a:solidFill>
                  <a:srgbClr val="FFF8ED"/>
                </a:solidFill>
              </a:rPr>
              <a:t>Издательства и книги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D9345B-50B4-4D0F-93FA-E971395BC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8ED">
                    <a:alpha val="70000"/>
                  </a:srgbClr>
                </a:solidFill>
              </a:defRPr>
            </a:pPr>
            <a:r>
              <a:rPr sz="1425" b="0">
                <a:solidFill>
                  <a:srgbClr val="FFF8ED">
                    <a:alpha val="70000"/>
                  </a:srgbClr>
                </a:solidFill>
              </a:rPr>
              <a:t>Проект × направление интеграции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F39913-6063-4727-8076-CE017477E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286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FFF8ED"/>
                </a:solidFill>
              </a:defRPr>
            </a:pPr>
            <a:r>
              <a:rPr sz="1125" b="1">
                <a:solidFill>
                  <a:srgbClr val="FFF8ED"/>
                </a:solidFill>
              </a:rPr>
              <a:t>ПРОСТРАНСТВО МЕДИА</a:t>
            </a:r>
          </a:p>
        </p:txBody>
      </p:sp>
      <p:sp>
        <p:nvSpPr>
          <p:cNvPr id="9" name="footer-1">
            <a:extLst xmlns:a="http://schemas.openxmlformats.org/drawingml/2006/main">
              <a:ext uri="{FF2B5EF4-FFF2-40B4-BE49-F238E27FC236}">
                <a16:creationId xmlns:a16="http://schemas.microsoft.com/office/drawing/2014/main" id="{6B90BF27-0D2E-48C3-A4F0-67FF3B707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006  ·  ТАЙНЫ АЗБУКИ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C31CB9-E2A4-4140-B73F-1B8248783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99115312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5DED2D-093F-47E6-A373-A8F289DA7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619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130146-CCB0-4A27-9C4E-38A635B75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МИР ПРОЕКТА</a:t>
            </a:r>
          </a:p>
        </p:txBody>
      </p:sp>
      <p:sp>
        <p:nvSpPr>
          <p:cNvPr id="3" name="project-claim">
            <a:extLst xmlns:a="http://schemas.openxmlformats.org/drawingml/2006/main">
              <a:ext uri="{FF2B5EF4-FFF2-40B4-BE49-F238E27FC236}">
                <a16:creationId xmlns:a16="http://schemas.microsoft.com/office/drawing/2014/main" id="{FF29FAEC-BCA6-4D3A-9020-E50ED997A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5524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История даёт бренду</a:t>
            </a:r>
          </a:p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не показ, а роль.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184718-A906-4C2C-A9E7-ED1D119A9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86050"/>
            <a:ext cx="509587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F6963"/>
                </a:solidFill>
              </a:defRPr>
            </a:pPr>
            <a:r>
              <a:rPr sz="1650" b="0">
                <a:solidFill>
                  <a:srgbClr val="6F6963"/>
                </a:solidFill>
              </a:rPr>
              <a:t>Путешествие от берестяной грамоты до эмодзи раскрывает, как алфавит пережил реформы и снова изменился в цифровую эпоху.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71CA9F-0333-47E7-A6B8-5F2C01D9A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05300"/>
            <a:ext cx="5095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5F89CC-751E-4213-AF16-0BAE33539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BA88A7-661E-4EC1-97E6-078D51E34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4342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Документальный фильм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A44D0A-382B-4C1E-8286-932C38BA9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4347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95690D-7582-4F3A-901E-8B40FCF25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1490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52 минуты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5E54B1-CBF0-4B41-A7D5-1E531CC58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AAA050-3FD3-43E0-A557-25A00A5A1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8637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6+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796B64-E1E0-45E3-82C8-275EBC295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8642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9022A3-9304-45C4-A0D5-A115D9645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5785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1514"/>
                </a:solidFill>
              </a:defRPr>
            </a:pPr>
            <a:r>
              <a:rPr sz="1275" b="0">
                <a:solidFill>
                  <a:srgbClr val="171514"/>
                </a:solidFill>
              </a:rPr>
              <a:t>Школьники, семьи, культурная и цифровая аудитория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5fbbfbee2b45c1"/>
          <a:srcRect xmlns:a="http://schemas.openxmlformats.org/drawingml/2006/main" l="25938" t="0" r="2593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FF7CBC-574B-4600-BE32-F4984BC57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2000"/>
                </a:srgbClr>
              </a:gs>
              <a:gs pos="60000">
                <a:srgbClr val="171514">
                  <a:alpha val="0"/>
                </a:srgbClr>
              </a:gs>
              <a:gs pos="100000">
                <a:srgbClr val="171514">
                  <a:alpha val="22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6" name="footer-2">
            <a:extLst xmlns:a="http://schemas.openxmlformats.org/drawingml/2006/main">
              <a:ext uri="{FF2B5EF4-FFF2-40B4-BE49-F238E27FC236}">
                <a16:creationId xmlns:a16="http://schemas.microsoft.com/office/drawing/2014/main" id="{72E94CA1-9D27-4139-B2E8-30BFB719A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006  ·  ТАЙНЫ АЗБУКИ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9BFD1A-FE72-490D-820D-A809816E3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4274007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17203fcac54b57"/>
          <a:srcRect xmlns:a="http://schemas.openxmlformats.org/drawingml/2006/main" l="29688" t="0" r="2968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75B0AA-A00C-4C04-9DEA-966B70FE2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0000"/>
                </a:srgbClr>
              </a:gs>
              <a:gs pos="100000">
                <a:srgbClr val="171514">
                  <a:alpha val="68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4A1E24-4608-4E2D-B048-8A21A3B4D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5245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РОЛЬ БРЕНДА В ИСТОРИИ</a:t>
            </a:r>
          </a:p>
        </p:txBody>
      </p:sp>
      <p:sp>
        <p:nvSpPr>
          <p:cNvPr id="4" name="category-role-title">
            <a:extLst xmlns:a="http://schemas.openxmlformats.org/drawingml/2006/main">
              <a:ext uri="{FF2B5EF4-FFF2-40B4-BE49-F238E27FC236}">
                <a16:creationId xmlns:a16="http://schemas.microsoft.com/office/drawing/2014/main" id="{759B4708-FE2E-4C60-B404-C09FFBBFD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123950"/>
            <a:ext cx="590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8ED"/>
                </a:solidFill>
              </a:defRPr>
            </a:pPr>
            <a:r>
              <a:rPr sz="3450" b="1">
                <a:solidFill>
                  <a:srgbClr val="FFF8ED"/>
                </a:solidFill>
              </a:rPr>
              <a:t>Материальная история языка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96C3B3-A295-401A-AF8B-F17BB8135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619375"/>
            <a:ext cx="5715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8ED">
                    <a:alpha val="74000"/>
                  </a:srgbClr>
                </a:solidFill>
              </a:defRPr>
            </a:pPr>
            <a:r>
              <a:rPr sz="1650" b="0">
                <a:solidFill>
                  <a:srgbClr val="FFF8ED">
                    <a:alpha val="74000"/>
                  </a:srgbClr>
                </a:solidFill>
              </a:rPr>
              <a:t>Учебники, словари и факсимиле работают как предметы исследования.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B612D4-F83B-4FFE-8419-D70A934FB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238625"/>
            <a:ext cx="5715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2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A16D1B-B753-4C0D-B419-3DF8919DD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552950"/>
            <a:ext cx="5715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Безопасный совместный опыт помогает героям учиться, действовать и решать задачи.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6034B2-977B-46F8-BE46-6C6CD1C62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67690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Открыты переговоры</a:t>
            </a:r>
          </a:p>
        </p:txBody>
      </p:sp>
      <p:sp>
        <p:nvSpPr>
          <p:cNvPr id="9" name="footer-3">
            <a:extLst xmlns:a="http://schemas.openxmlformats.org/drawingml/2006/main">
              <a:ext uri="{FF2B5EF4-FFF2-40B4-BE49-F238E27FC236}">
                <a16:creationId xmlns:a16="http://schemas.microsoft.com/office/drawing/2014/main" id="{6DD5C8E6-7BD3-43D1-9578-3C7D2A045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006  ·  ТАЙНЫ АЗБУКИ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7B1FB9-3461-4ED1-8060-E67AA158E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77372341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223739-7FC8-4456-A542-5BB7E2C1B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КАК ЭТО РАБОТАЕТ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26A07A-E3BE-42CE-B28E-E39D949C8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4775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Три слоя одной интеграции.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1AEDA6-D2C9-4B31-9019-3A4212E91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EDA567-9A75-43EC-804B-3F37C777C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6CA285-E029-47C6-94AD-51999EAA6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КАДРЕ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A0A6AB-3E28-4765-A1E0-F94605218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Editorial integration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67814C-65C0-41F4-8A25-42CAF28CE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Продукт или сервис появляется там, где он действительно нужен персонажу.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4A3332-781B-4026-9BD0-1040F71F5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A83285-7F5B-4216-95A6-B8C83090C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D70814-FE58-42FC-AA16-E9D377A89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СЮЖЕТЕ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1E1CFD-084A-4CA2-AFD5-86E49C7A4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Limited edition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D793E0-6B3C-45F0-AF4A-95AF72230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Сцена фиксирует функцию бренда в драматургии, а не отдельный рекламный жест.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7B5355-922B-4ED7-B242-450E81AC2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B2CB96-2C3A-4208-8603-C0A66BE99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BE348F-195A-4923-AE00-F3B5FB838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ПОСЛЕ ЭКРАНА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7EFAFC-B68E-467F-B7B6-3D68FDCE2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Digital extension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C95410-5630-4146-852B-BECE26085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Из экранного события создаются материалы для social, PR и партнёрских каналов.</a:t>
            </a:r>
          </a:p>
        </p:txBody>
      </p:sp>
      <p:sp>
        <p:nvSpPr>
          <p:cNvPr id="18" name="footer-4">
            <a:extLst xmlns:a="http://schemas.openxmlformats.org/drawingml/2006/main">
              <a:ext uri="{FF2B5EF4-FFF2-40B4-BE49-F238E27FC236}">
                <a16:creationId xmlns:a16="http://schemas.microsoft.com/office/drawing/2014/main" id="{0CF75410-9A69-4263-B177-B41F263A2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006  ·  ТАЙНЫ АЗБУКИ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981BF4-CC00-4CBA-9CC0-3ECE77EBD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71201502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D83A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2092682-31A8-4030-9EED-B8EEED282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CAMPAIGN SURFACE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7EC0D0-1730-4601-9BE2-6A7EB4CB3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685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Одна сцена создаёт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несколько точек контакта.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DE2FA2-9F55-4A1A-B207-D3A96F4C7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1811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Конфигурация под направление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9DE6CF-701A-4861-A91A-11E496496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256ED2-EA90-4C83-9C1A-7B8A09817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Сюжетная задача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824BA0-C202-47FE-8287-49848F903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AE0BC5-D4CF-4A4A-9116-EE148A608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50E0B9-4B7F-4DD9-9D0C-5FEF0F7D5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Обучение в действии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E6B8B0-172D-43F5-89CB-CD23ABA37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2CDE13-D44A-478D-92EF-D1CC255DC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724F7F-9F7E-4130-9172-F70D2595C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Семейный контекст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DDD034-4D93-474A-92C5-657516CB2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F041C0-4F09-45C8-981D-099DE0288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D54003-9016-4AA5-9C17-5F51A355D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Спецпроект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F95463-2A0F-484B-92A7-423192C7E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3708A4-2B69-408C-A656-A71F78775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376503-629A-400E-949B-C5604E59F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Премьера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4CA9AB-F286-4A02-940D-D74B160E8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7BC86F-654C-4489-9052-4D404F00A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2E8A75-E03E-4607-A476-8564779FC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Образовательный digital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5C7B42-F987-4EEC-84A2-2AD78AC05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footer-5">
            <a:extLst xmlns:a="http://schemas.openxmlformats.org/drawingml/2006/main">
              <a:ext uri="{FF2B5EF4-FFF2-40B4-BE49-F238E27FC236}">
                <a16:creationId xmlns:a16="http://schemas.microsoft.com/office/drawing/2014/main" id="{207B6E39-19C0-42F9-BA75-B34C222A4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006  ·  ТАЙНЫ АЗБУКИ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86E847C-C501-4E55-9640-0144E08FA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56294573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75C4809-074F-4A7C-A33D-D4213AE51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0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E883C7-E030-440B-9850-C6D3CFD4B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28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СЛЕДУЮЩИЙ ШАГ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1058B5-35C0-4ABB-B21B-ACC12481C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295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Войти</a:t>
            </a:r>
          </a:p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 историю.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F42DC5-337F-4013-AE6B-30EE1C3A9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>
                    <a:alpha val="76000"/>
                  </a:srgbClr>
                </a:solidFill>
              </a:defRPr>
            </a:pPr>
            <a:r>
              <a:rPr sz="1875" b="1">
                <a:solidFill>
                  <a:srgbClr val="FFF8ED">
                    <a:alpha val="76000"/>
                  </a:srgbClr>
                </a:solidFill>
              </a:rPr>
              <a:t>Тайны Азбуки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585518-5984-408F-9886-DBAB3E29F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291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8ED">
                    <a:alpha val="55000"/>
                  </a:srgbClr>
                </a:solidFill>
              </a:defRPr>
            </a:pPr>
            <a:r>
              <a:rPr sz="1500" b="0">
                <a:solidFill>
                  <a:srgbClr val="FFF8ED">
                    <a:alpha val="55000"/>
                  </a:srgbClr>
                </a:solidFill>
              </a:rPr>
              <a:t>Издательства и книги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9D367A-7DAA-4BE3-A968-7EAB19208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7429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71514"/>
                </a:solidFill>
              </a:defRPr>
            </a:pPr>
            <a:r>
              <a:rPr sz="2625" b="1">
                <a:solidFill>
                  <a:srgbClr val="171514"/>
                </a:solidFill>
              </a:rPr>
              <a:t>Что фиксируем на первой встрече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1142E5-A4B7-42B8-B421-CDDC7AAEA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6954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9F6A9F-8DB3-4590-A00C-160CD68F7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6668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категорийный конфликт и эксклюзивность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A30F09-56D9-42A1-93CF-C28617D25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2098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B626EC-8F7E-4C98-A824-F7936532E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4765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8910B4-7225-466A-82EA-1E70BF201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4479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одну или две приоритетные сцены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5B2016-8871-4747-B434-0CCAD384F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908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F497CB-65B9-4E19-B208-DB4C13CEE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2575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F8FD91-D6EB-44DF-B4F0-35F879531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2289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территорию, права и срок использования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F1755D-6267-4231-9A26-98F4195CA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7719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6B957E-5277-4F86-BEAB-4BF3825E5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386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0A38E9-868C-4499-82CE-1F5A48D2B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100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экранные и digital-материалы кампании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95A0E8-CDFC-45D0-8E8C-B4CE18D49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5529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DBE900-E6CF-4DDF-90E1-769875A1D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200650"/>
            <a:ext cx="638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Бюджет рассчитывается после выбора сцен, территории, прав и объёма кампании.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2D84DB-D001-46B8-B142-0E0544FB4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953125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3A25"/>
                </a:solidFill>
              </a:defRPr>
            </a:pPr>
            <a:r>
              <a:rPr sz="1350" b="1">
                <a:solidFill>
                  <a:srgbClr val="D83A25"/>
                </a:solidFill>
              </a:rPr>
              <a:t>prostranstvomedia.ru</a:t>
            </a:r>
          </a:p>
        </p:txBody>
      </p:sp>
      <p:sp>
        <p:nvSpPr>
          <p:cNvPr id="21" name="footer-6">
            <a:extLst xmlns:a="http://schemas.openxmlformats.org/drawingml/2006/main">
              <a:ext uri="{FF2B5EF4-FFF2-40B4-BE49-F238E27FC236}">
                <a16:creationId xmlns:a16="http://schemas.microsoft.com/office/drawing/2014/main" id="{7AE1139A-8841-44DB-A1C2-0284B44BF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006  ·  ТАЙНЫ АЗБУКИ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012F563-415D-4735-AD91-547A96F5B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50653917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2026-08-30T14:43:21.6790000Z</dcterms:created>
  <dcterms:modified xsi:type="dcterms:W3CDTF">2026-08-30T14:43:21.6790000Z</dcterms:modified>
</coreProperties>
</file>