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1a2fbacd34848c7" /><Relationship Type="http://schemas.openxmlformats.org/officeDocument/2006/relationships/extended-properties" Target="/docProps/app.xml" Id="R62068377dafa41e2" /><Relationship Type="http://schemas.openxmlformats.org/officeDocument/2006/relationships/officeDocument" Target="/ppt/presentation.xml" Id="R279714ad604b4a9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d741290b9db4b24"/>
  </p:sldMasterIdLst>
  <p:notesMasterIdLst>
    <p:notesMasterId xmlns:r="http://schemas.openxmlformats.org/officeDocument/2006/relationships" r:id="R9e4bd20a03474b84"/>
  </p:notesMasterIdLst>
  <p:sldIdLst>
    <p:sldId xmlns:r="http://schemas.openxmlformats.org/officeDocument/2006/relationships" id="256" r:id="Rb7555f6f7a12464d"/>
    <p:sldId xmlns:r="http://schemas.openxmlformats.org/officeDocument/2006/relationships" id="257" r:id="Rdfbb5d37681e472c"/>
    <p:sldId xmlns:r="http://schemas.openxmlformats.org/officeDocument/2006/relationships" id="258" r:id="R6d6d1881af0d49db"/>
    <p:sldId xmlns:r="http://schemas.openxmlformats.org/officeDocument/2006/relationships" id="259" r:id="R379336e14c074721"/>
    <p:sldId xmlns:r="http://schemas.openxmlformats.org/officeDocument/2006/relationships" id="260" r:id="R451f5bcccc244093"/>
    <p:sldId xmlns:r="http://schemas.openxmlformats.org/officeDocument/2006/relationships" id="261" r:id="Rc358055e3f1d425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de023d768eb464d" /><Relationship Type="http://schemas.openxmlformats.org/officeDocument/2006/relationships/slideMaster" Target="/ppt/slideMasters/slideMaster1.xml" Id="R3d741290b9db4b24" /><Relationship Type="http://schemas.openxmlformats.org/officeDocument/2006/relationships/notesMaster" Target="/ppt/notesMasters/notesMaster1.xml" Id="R9e4bd20a03474b84" /><Relationship Type="http://schemas.openxmlformats.org/officeDocument/2006/relationships/presProps" Target="/ppt/presProps.xml" Id="R6a3737a7627d4947" /><Relationship Type="http://schemas.openxmlformats.org/officeDocument/2006/relationships/tableStyles" Target="/ppt/tableStyles.xml" Id="R25dc764687214b06" /><Relationship Type="http://schemas.openxmlformats.org/officeDocument/2006/relationships/slide" Target="/ppt/slides/slide1.xml" Id="Rb7555f6f7a12464d" /><Relationship Type="http://schemas.openxmlformats.org/officeDocument/2006/relationships/slide" Target="/ppt/slides/slide2.xml" Id="Rdfbb5d37681e472c" /><Relationship Type="http://schemas.openxmlformats.org/officeDocument/2006/relationships/slide" Target="/ppt/slides/slide3.xml" Id="R6d6d1881af0d49db" /><Relationship Type="http://schemas.openxmlformats.org/officeDocument/2006/relationships/slide" Target="/ppt/slides/slide4.xml" Id="R379336e14c074721" /><Relationship Type="http://schemas.openxmlformats.org/officeDocument/2006/relationships/slide" Target="/ppt/slides/slide5.xml" Id="R451f5bcccc244093" /><Relationship Type="http://schemas.openxmlformats.org/officeDocument/2006/relationships/slide" Target="/ppt/slides/slide6.xml" Id="Rc358055e3f1d425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ad5b3067a3c4c6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98414aeec384b35" /><Relationship Type="http://schemas.openxmlformats.org/officeDocument/2006/relationships/notesMaster" Target="/ppt/notesMasters/notesMaster1.xml" Id="R02924f51c94f4a6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d09ef8f572e419a" /><Relationship Type="http://schemas.openxmlformats.org/officeDocument/2006/relationships/notesMaster" Target="/ppt/notesMasters/notesMaster1.xml" Id="R7277239ff64e434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9899fe888234935" /><Relationship Type="http://schemas.openxmlformats.org/officeDocument/2006/relationships/notesMaster" Target="/ppt/notesMasters/notesMaster1.xml" Id="R6e09e840830843a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73f5c5e1f6841f8" /><Relationship Type="http://schemas.openxmlformats.org/officeDocument/2006/relationships/notesMaster" Target="/ppt/notesMasters/notesMaster1.xml" Id="R3f34c5232c154ed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380b1cd1cba4477" /><Relationship Type="http://schemas.openxmlformats.org/officeDocument/2006/relationships/notesMaster" Target="/ppt/notesMasters/notesMaster1.xml" Id="R0a4497dc55464cb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5c7138bee744317" /><Relationship Type="http://schemas.openxmlformats.org/officeDocument/2006/relationships/notesMaster" Target="/ppt/notesMasters/notesMaster1.xml" Id="R7f3cd44e670c49f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facts: app/projects/project-cases.json</a:t>
            </a:r>
          </a:p>
          <a:p xmlns:a="http://schemas.openxmlformats.org/drawingml/2006/main">
            <a:r>
              <a:t>- Visual: /assets/projects/alphabet-secrets.png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 and copy: app/projects/project-cases.json</a:t>
            </a:r>
          </a:p>
          <a:p xmlns:a="http://schemas.openxmlformats.org/drawingml/2006/main">
            <a:r>
              <a:t>- Visual: /assets/projects/alphabet-secrets.png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Project-specific integration scene: app/projects/project-cases.json</a:t>
            </a:r>
          </a:p>
          <a:p xmlns:a="http://schemas.openxmlformats.org/drawingml/2006/main">
            <a:r>
              <a:t>- Direction visual: public/assets/integrations/family-hero.png</a:t>
            </a:r>
          </a:p>
          <a:p xmlns:a="http://schemas.openxmlformats.org/drawingml/2006/main">
            <a:r>
              <a:t>- Direction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Integration formats: app/projects/project-cases.json</a:t>
            </a:r>
          </a:p>
          <a:p xmlns:a="http://schemas.openxmlformats.org/drawingml/2006/main">
            <a:r>
              <a:t>- Commercial mechanics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Category touchpoints: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Next-step framework: Prostranstvo Media commercial process</a:t>
            </a:r>
          </a:p>
          <a:p xmlns:a="http://schemas.openxmlformats.org/drawingml/2006/main">
            <a:r>
              <a:t>- No price or guaranteed result is inferred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81f16090a05427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f391f2a01984aab" /><Relationship Type="http://schemas.openxmlformats.org/officeDocument/2006/relationships/slideLayout" Target="/ppt/slideLayouts/slideLayout1.xml" Id="Ra5090e3dcd084f2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5090e3dcd084f2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e003057e6348b2" /><Relationship Type="http://schemas.openxmlformats.org/officeDocument/2006/relationships/image" Target="/ppt/media/image.jpeg" Id="R2102f6ae88c942d7" /><Relationship Type="http://schemas.openxmlformats.org/officeDocument/2006/relationships/notesSlide" Target="/ppt/notesSlides/notesSlide1.xml" Id="Rd94a3fcd247a4c1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73e8f7c9a24199" /><Relationship Type="http://schemas.openxmlformats.org/officeDocument/2006/relationships/image" Target="/ppt/media/image2.jpeg" Id="R793aa09e9aba4ac6" /><Relationship Type="http://schemas.openxmlformats.org/officeDocument/2006/relationships/notesSlide" Target="/ppt/notesSlides/notesSlide2.xml" Id="Raaf2e3d15f264ab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abafe568454e18" /><Relationship Type="http://schemas.openxmlformats.org/officeDocument/2006/relationships/image" Target="/ppt/media/image3.jpeg" Id="R560e22938ba1469e" /><Relationship Type="http://schemas.openxmlformats.org/officeDocument/2006/relationships/notesSlide" Target="/ppt/notesSlides/notesSlide3.xml" Id="Ra3e8bc32ee52455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f90ae249e444d1" /><Relationship Type="http://schemas.openxmlformats.org/officeDocument/2006/relationships/notesSlide" Target="/ppt/notesSlides/notesSlide4.xml" Id="Rceede18a2b204bd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2d7238b43941cf" /><Relationship Type="http://schemas.openxmlformats.org/officeDocument/2006/relationships/notesSlide" Target="/ppt/notesSlides/notesSlide5.xml" Id="R5bcd501ed9ff43a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fd9d13fc1f4a3a" /><Relationship Type="http://schemas.openxmlformats.org/officeDocument/2006/relationships/notesSlide" Target="/ppt/notesSlides/notesSlide6.xml" Id="R915dd27628b048f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02f6ae88c942d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7F9EF6-5305-4753-A640-388ED13AA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80808">
                  <a:alpha val="96000"/>
                </a:srgbClr>
              </a:gs>
              <a:gs pos="45000">
                <a:srgbClr val="080808">
                  <a:alpha val="70000"/>
                </a:srgbClr>
              </a:gs>
              <a:gs pos="100000">
                <a:srgbClr val="080808">
                  <a:alpha val="2400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11D8D9-C569-4A70-9F79-8DDE3001F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762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cover-eyebrow">
            <a:extLst xmlns:a="http://schemas.openxmlformats.org/drawingml/2006/main">
              <a:ext uri="{FF2B5EF4-FFF2-40B4-BE49-F238E27FC236}">
                <a16:creationId xmlns:a16="http://schemas.microsoft.com/office/drawing/2014/main" id="{DC46C953-B7F8-4D4A-AA02-F350D74AA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09600"/>
            <a:ext cx="590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ПРЕДЛОЖЕНИЕ ДЛЯ БРЕНДА</a:t>
            </a:r>
          </a:p>
        </p:txBody>
      </p:sp>
      <p:sp>
        <p:nvSpPr>
          <p:cNvPr id="5" name="cover-title">
            <a:extLst xmlns:a="http://schemas.openxmlformats.org/drawingml/2006/main">
              <a:ext uri="{FF2B5EF4-FFF2-40B4-BE49-F238E27FC236}">
                <a16:creationId xmlns:a16="http://schemas.microsoft.com/office/drawing/2014/main" id="{C9C5C528-07F0-4CD2-AECA-492D7840B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10477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5100" b="1">
                <a:solidFill>
                  <a:srgbClr val="FFF8ED"/>
                </a:solidFill>
              </a:defRPr>
            </a:pPr>
            <a:r>
              <a:rPr sz="5100" b="1">
                <a:solidFill>
                  <a:srgbClr val="FFF8ED"/>
                </a:solidFill>
              </a:rPr>
              <a:t>Тайны Азбуки</a:t>
            </a:r>
          </a:p>
        </p:txBody>
      </p:sp>
      <p:sp>
        <p:nvSpPr>
          <p:cNvPr id="6" name="cover-category">
            <a:extLst xmlns:a="http://schemas.openxmlformats.org/drawingml/2006/main">
              <a:ext uri="{FF2B5EF4-FFF2-40B4-BE49-F238E27FC236}">
                <a16:creationId xmlns:a16="http://schemas.microsoft.com/office/drawing/2014/main" id="{91ED7A46-A308-434C-800D-06271C233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57700"/>
            <a:ext cx="971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8ED"/>
                </a:solidFill>
              </a:defRPr>
            </a:pPr>
            <a:r>
              <a:rPr sz="2550" b="1">
                <a:solidFill>
                  <a:srgbClr val="FFF8ED"/>
                </a:solidFill>
              </a:rPr>
              <a:t>Образование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567129-1538-4EF3-AC9C-4677B5AEA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8ED">
                    <a:alpha val="70000"/>
                  </a:srgbClr>
                </a:solidFill>
              </a:defRPr>
            </a:pPr>
            <a:r>
              <a:rPr sz="1425" b="0">
                <a:solidFill>
                  <a:srgbClr val="FFF8ED">
                    <a:alpha val="70000"/>
                  </a:srgbClr>
                </a:solidFill>
              </a:rPr>
              <a:t>Проект × направление интеграции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19E528-EDB9-40E9-9A65-28FAC62D2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2865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FFF8ED"/>
                </a:solidFill>
              </a:defRPr>
            </a:pPr>
            <a:r>
              <a:rPr sz="1125" b="1">
                <a:solidFill>
                  <a:srgbClr val="FFF8ED"/>
                </a:solidFill>
              </a:rPr>
              <a:t>ПРОСТРАНСТВО МЕДИА</a:t>
            </a:r>
          </a:p>
        </p:txBody>
      </p:sp>
      <p:sp>
        <p:nvSpPr>
          <p:cNvPr id="9" name="footer-1">
            <a:extLst xmlns:a="http://schemas.openxmlformats.org/drawingml/2006/main">
              <a:ext uri="{FF2B5EF4-FFF2-40B4-BE49-F238E27FC236}">
                <a16:creationId xmlns:a16="http://schemas.microsoft.com/office/drawing/2014/main" id="{D7B543D1-F34B-445A-9C90-F72FA0E48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006  ·  ТАЙНЫ АЗБУКИ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5FEA31-E441-4C65-8748-78E31E656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23038447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8A1B39-9138-4548-9CF3-EEEECBFED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619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A96DB6-A6A6-44FB-9587-868F6B8D6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МИР ПРОЕКТА</a:t>
            </a:r>
          </a:p>
        </p:txBody>
      </p:sp>
      <p:sp>
        <p:nvSpPr>
          <p:cNvPr id="3" name="project-claim">
            <a:extLst xmlns:a="http://schemas.openxmlformats.org/drawingml/2006/main">
              <a:ext uri="{FF2B5EF4-FFF2-40B4-BE49-F238E27FC236}">
                <a16:creationId xmlns:a16="http://schemas.microsoft.com/office/drawing/2014/main" id="{35C2BF46-6E16-42EC-9419-C5B1CCCF6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04900"/>
            <a:ext cx="5524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История даёт бренду</a:t>
            </a:r>
          </a:p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не показ, а роль.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289728-BCFA-4FD6-918F-97AAEFDC3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86050"/>
            <a:ext cx="5095875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F6963"/>
                </a:solidFill>
              </a:defRPr>
            </a:pPr>
            <a:r>
              <a:rPr sz="1650" b="0">
                <a:solidFill>
                  <a:srgbClr val="6F6963"/>
                </a:solidFill>
              </a:rPr>
              <a:t>Путешествие от берестяной грамоты до эмодзи раскрывает, как алфавит пережил реформы и снова изменился в цифровую эпоху.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FADF2C-21E4-434D-A967-190D850F8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05300"/>
            <a:ext cx="5095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3A99DA-EBC6-4CA0-AE24-36167C6C0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D5B49B-3855-439A-AFA1-D3A3FB11F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54342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Документальный фильм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47D0D6-857B-4A85-8EF2-1707DF58D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4347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59EFEB-6D00-45B3-8A1B-F938A40EF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91490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52 минуты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DCBB3E-7761-4673-BCE2-F82318985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1495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11A4DF-0CFA-4436-B5DD-FDBA1FF66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8637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6+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D93F39-02BD-4029-A664-0ABE26233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8642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DAF360-40B8-4C1B-BC80-2E170C037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65785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71514"/>
                </a:solidFill>
              </a:defRPr>
            </a:pPr>
            <a:r>
              <a:rPr sz="1275" b="0">
                <a:solidFill>
                  <a:srgbClr val="171514"/>
                </a:solidFill>
              </a:rPr>
              <a:t>Школьники, семьи, культурная и цифровая аудитория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3aa09e9aba4ac6"/>
          <a:srcRect xmlns:a="http://schemas.openxmlformats.org/drawingml/2006/main" l="25938" t="0" r="2593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991E38-4633-415A-8D38-A6BF4A288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2000"/>
                </a:srgbClr>
              </a:gs>
              <a:gs pos="60000">
                <a:srgbClr val="171514">
                  <a:alpha val="0"/>
                </a:srgbClr>
              </a:gs>
              <a:gs pos="100000">
                <a:srgbClr val="171514">
                  <a:alpha val="22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16" name="footer-2">
            <a:extLst xmlns:a="http://schemas.openxmlformats.org/drawingml/2006/main">
              <a:ext uri="{FF2B5EF4-FFF2-40B4-BE49-F238E27FC236}">
                <a16:creationId xmlns:a16="http://schemas.microsoft.com/office/drawing/2014/main" id="{C985C30E-16BE-49E7-96E2-C161C8A6B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006  ·  ТАЙНЫ АЗБУКИ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DB2A3B-C616-4ACB-B7E3-1045CA88E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89797824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0e22938ba1469e"/>
          <a:srcRect xmlns:a="http://schemas.openxmlformats.org/drawingml/2006/main" l="29688" t="0" r="2968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705697-7D5A-46A8-A455-B804A2071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0000"/>
                </a:srgbClr>
              </a:gs>
              <a:gs pos="100000">
                <a:srgbClr val="171514">
                  <a:alpha val="68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27CD89-D06C-413D-BF2C-F28CE7CD4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52450"/>
            <a:ext cx="514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РОЛЬ БРЕНДА В ИСТОРИИ</a:t>
            </a:r>
          </a:p>
        </p:txBody>
      </p:sp>
      <p:sp>
        <p:nvSpPr>
          <p:cNvPr id="4" name="category-role-title">
            <a:extLst xmlns:a="http://schemas.openxmlformats.org/drawingml/2006/main">
              <a:ext uri="{FF2B5EF4-FFF2-40B4-BE49-F238E27FC236}">
                <a16:creationId xmlns:a16="http://schemas.microsoft.com/office/drawing/2014/main" id="{0BD59C2F-2EB5-48E4-9508-CDD3B819A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123950"/>
            <a:ext cx="590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FFF8ED"/>
                </a:solidFill>
              </a:defRPr>
            </a:pPr>
            <a:r>
              <a:rPr sz="3450" b="1">
                <a:solidFill>
                  <a:srgbClr val="FFF8ED"/>
                </a:solidFill>
              </a:rPr>
              <a:t>Интерактивный курс вокруг фильма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A966B7-3685-44DA-970A-FBC0C3803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619375"/>
            <a:ext cx="5715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FF8ED">
                    <a:alpha val="74000"/>
                  </a:srgbClr>
                </a:solidFill>
              </a:defRPr>
            </a:pPr>
            <a:r>
              <a:rPr sz="1650" b="0">
                <a:solidFill>
                  <a:srgbClr val="FFF8ED">
                    <a:alpha val="74000"/>
                  </a:srgbClr>
                </a:solidFill>
              </a:rPr>
              <a:t>Тесты, словарь, задания и материалы для школы продолжают фильм после просмотра.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D68CBE-E25D-477D-971D-CC84E003A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238625"/>
            <a:ext cx="5715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2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C8A738-1C91-4D44-AE78-FB21A77B6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552950"/>
            <a:ext cx="5715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Безопасный совместный опыт помогает героям учиться, действовать и решать задачи.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B3DA09-C0F8-420A-8CCC-AD409DBE0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676900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Предварительно зарезервировано</a:t>
            </a:r>
          </a:p>
        </p:txBody>
      </p:sp>
      <p:sp>
        <p:nvSpPr>
          <p:cNvPr id="9" name="footer-3">
            <a:extLst xmlns:a="http://schemas.openxmlformats.org/drawingml/2006/main">
              <a:ext uri="{FF2B5EF4-FFF2-40B4-BE49-F238E27FC236}">
                <a16:creationId xmlns:a16="http://schemas.microsoft.com/office/drawing/2014/main" id="{47ADA45F-81C1-40D7-B965-5EB71BED0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006  ·  ТАЙНЫ АЗБУКИ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1530BA-C4C4-44F9-959E-59E508E0E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55158865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C8B779-7015-4FD5-8CAF-B489C1AFB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КАК ЭТО РАБОТАЕТ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1A697F-EF32-49A6-9D76-AD1A1FFF5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47750"/>
            <a:ext cx="990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71514"/>
                </a:solidFill>
              </a:defRPr>
            </a:pPr>
            <a:r>
              <a:rPr sz="3600" b="1">
                <a:solidFill>
                  <a:srgbClr val="171514"/>
                </a:solidFill>
              </a:rPr>
              <a:t>Три слоя одной интеграции.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DF1849-043E-4661-8590-6E4356F80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1673F1-9CF6-4C7C-91FF-930549816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0A11D1-4235-4AD8-AB88-B8FA5DD42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КАДРЕ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B154AC-7D2D-42C3-A49B-92146DB30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Branded curriculum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F88B6F-FE97-47E1-AF4D-96A3073C5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Продукт или сервис появляется там, где он действительно нужен персонажу.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562BA3-0021-4ABE-8489-EF4F792E3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FF1ED0-37CD-43F2-8887-A9338AB84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ED0F62-3A5A-4463-8B5A-EED77C1C6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СЮЖЕТЕ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68DEE3-DA65-4E3C-A7EC-8A2980D6A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Special project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F8F4D4-C700-4FD4-9F40-94DAB0B0A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Сцена фиксирует функцию бренда в драматургии, а не отдельный рекламный жест.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E7D16E-8CE7-4730-B1E4-E58776F3C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C1D74D-0D14-4D25-B20C-F58464229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993828-4F9A-4F6C-9318-383146CE0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ПОСЛЕ ЭКРАНА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0A9F16-1395-406A-B173-BCE93CAD6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School screenings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309B4F-A3DB-45EE-939D-FF09105BC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Из экранного события создаются материалы для social, PR и партнёрских каналов.</a:t>
            </a:r>
          </a:p>
        </p:txBody>
      </p:sp>
      <p:sp>
        <p:nvSpPr>
          <p:cNvPr id="18" name="footer-4">
            <a:extLst xmlns:a="http://schemas.openxmlformats.org/drawingml/2006/main">
              <a:ext uri="{FF2B5EF4-FFF2-40B4-BE49-F238E27FC236}">
                <a16:creationId xmlns:a16="http://schemas.microsoft.com/office/drawing/2014/main" id="{DCFB07EF-B7BB-4AC3-9E1A-D5764EADF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006  ·  ТАЙНЫ АЗБУКИ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D6CD608-7E74-4FA5-B556-0602BE711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58296169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D83A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4EB4B6E-7DA7-40F6-8724-2EA6F8266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8ED">
                    <a:alpha val="62000"/>
                  </a:srgbClr>
                </a:solidFill>
              </a:defRPr>
            </a:pPr>
            <a:r>
              <a:rPr sz="1200" b="1">
                <a:solidFill>
                  <a:srgbClr val="FFF8ED">
                    <a:alpha val="62000"/>
                  </a:srgbClr>
                </a:solidFill>
              </a:rPr>
              <a:t>CAMPAIGN SURFACE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753DCD-1888-43A1-B659-C56B84E06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685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Одна сцена создаёт</a:t>
            </a:r>
          </a:p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несколько точек контакта.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BAC17E-943A-430E-BED3-FBAF0ABF0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181100"/>
            <a:ext cx="352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Конфигурация под направление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BFC7E3-9E6C-46BD-B9C0-DD26CE33A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73878E-280B-46F4-A30A-D2C65FE0D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Сюжетная задача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6652B1-AA8A-42E3-8D45-D0C8E367D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285CBE-7524-46EC-A0D4-142E226A7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92B2CB-DE20-41B2-909D-BC35DB841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Обучение в действии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32F1C7-1741-4C39-9893-026BE0441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67188E-C70D-4632-843A-CDADFD8DB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6E2BE4-CA9C-42F5-9E7B-4AB03AF9F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Семейный контекст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153DFE-64E9-43E9-9ADF-04535B9FB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C76999-A7C7-4757-BB6C-EB0522359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94D5C1-BFF9-4F38-982E-589465538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Спецпроект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701350-79C3-4C3F-9686-15EE80FB8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AE7109-0BFF-4554-B571-C09F3E7A3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00C935-C023-498A-8309-8BC123449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Премьера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FA5205-D810-457A-BB8D-F5391869E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227FAB-B3D8-4D5A-803E-8585CC5DE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E221E6-AF83-4430-8914-41F6A4172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Образовательный digital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091CA7-2DF4-45F4-B0DF-055046F31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footer-5">
            <a:extLst xmlns:a="http://schemas.openxmlformats.org/drawingml/2006/main">
              <a:ext uri="{FF2B5EF4-FFF2-40B4-BE49-F238E27FC236}">
                <a16:creationId xmlns:a16="http://schemas.microsoft.com/office/drawing/2014/main" id="{761FA283-AF7F-4F17-AD15-863E59219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006  ·  ТАЙНЫ АЗБУКИ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376CE21-8C24-451E-99C6-E3C3E64E6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39046460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71FC2E9-2431-4A79-AAAC-19E001BDF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00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8ADBEB-FD19-4AED-AD83-293223581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286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СЛЕДУЮЩИЙ ШАГ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49499A-460C-4F42-BA77-1964CB597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2952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Войти</a:t>
            </a:r>
          </a:p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 историю.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BF99FA-EBF7-431D-8616-973E78065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>
                    <a:alpha val="76000"/>
                  </a:srgbClr>
                </a:solidFill>
              </a:defRPr>
            </a:pPr>
            <a:r>
              <a:rPr sz="1875" b="1">
                <a:solidFill>
                  <a:srgbClr val="FFF8ED">
                    <a:alpha val="76000"/>
                  </a:srgbClr>
                </a:solidFill>
              </a:rPr>
              <a:t>Тайны Азбуки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DEA2AF-508B-4159-B6D6-1AD27A2EB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291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8ED">
                    <a:alpha val="55000"/>
                  </a:srgbClr>
                </a:solidFill>
              </a:defRPr>
            </a:pPr>
            <a:r>
              <a:rPr sz="1500" b="0">
                <a:solidFill>
                  <a:srgbClr val="FFF8ED">
                    <a:alpha val="55000"/>
                  </a:srgbClr>
                </a:solidFill>
              </a:rPr>
              <a:t>Образование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A59B40-41EE-40F3-B76B-2A080C294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7429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71514"/>
                </a:solidFill>
              </a:defRPr>
            </a:pPr>
            <a:r>
              <a:rPr sz="2625" b="1">
                <a:solidFill>
                  <a:srgbClr val="171514"/>
                </a:solidFill>
              </a:rPr>
              <a:t>Что фиксируем на первой встрече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EF02A8-1287-4601-B5A1-1AB33B551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16954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6D7722-E4E9-4E09-8948-5F1CD9F3B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6668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категорийный конфликт и эксклюзивность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FA21E7-DF84-48B8-B8B6-A3726D35E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2098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C00D2E-9AC4-44ED-AA6C-67ED3C2AC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4765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EE6C29-67F1-400B-89E2-203800362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4479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одну или две приоритетные сцены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D83E18-16BF-42A4-8670-CDFBA7939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9908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DAF672-21FF-4D87-9052-5AB549757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2575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59A45C-5579-4D63-9B78-B5ECEBB41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2289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территорию, права и срок использования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46CFF9-7EA0-4556-AF50-028B9A0EC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7719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BD7918-C14E-4909-BED8-E52DCD75D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0386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DC6C25-5159-4548-8607-A97888BDC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100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экранные и digital-материалы кампании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30C236-DDC6-491A-8EDF-EB182D482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5529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64D847-54E9-4649-8CA7-CF8D22ACD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200650"/>
            <a:ext cx="638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Бюджет рассчитывается после выбора сцен, территории, прав и объёма кампании.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9E4CE4-AF35-499A-A4B3-5BA8DBB21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953125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3A25"/>
                </a:solidFill>
              </a:defRPr>
            </a:pPr>
            <a:r>
              <a:rPr sz="1350" b="1">
                <a:solidFill>
                  <a:srgbClr val="D83A25"/>
                </a:solidFill>
              </a:rPr>
              <a:t>prostranstvomedia.ru</a:t>
            </a:r>
          </a:p>
        </p:txBody>
      </p:sp>
      <p:sp>
        <p:nvSpPr>
          <p:cNvPr id="21" name="footer-6">
            <a:extLst xmlns:a="http://schemas.openxmlformats.org/drawingml/2006/main">
              <a:ext uri="{FF2B5EF4-FFF2-40B4-BE49-F238E27FC236}">
                <a16:creationId xmlns:a16="http://schemas.microsoft.com/office/drawing/2014/main" id="{BF8F73D3-6094-4CAF-AAA7-723355270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006  ·  ТАЙНЫ АЗБУКИ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E3DD0E6-AFC8-460F-9E47-5B6D9B67A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44075575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2026-08-30T14:43:20.7970000Z</dcterms:created>
  <dcterms:modified xsi:type="dcterms:W3CDTF">2026-08-30T14:43:20.7970000Z</dcterms:modified>
</coreProperties>
</file>